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3">
  <p:sldMasterIdLst>
    <p:sldMasterId id="2147483660" r:id="rId1"/>
    <p:sldMasterId id="2147483673" r:id="rId2"/>
    <p:sldMasterId id="2147483686" r:id="rId3"/>
  </p:sldMasterIdLst>
  <p:notesMasterIdLst>
    <p:notesMasterId r:id="rId55"/>
  </p:notesMasterIdLst>
  <p:handoutMasterIdLst>
    <p:handoutMasterId r:id="rId56"/>
  </p:handoutMasterIdLst>
  <p:sldIdLst>
    <p:sldId id="366" r:id="rId4"/>
    <p:sldId id="380" r:id="rId5"/>
    <p:sldId id="381" r:id="rId6"/>
    <p:sldId id="402" r:id="rId7"/>
    <p:sldId id="403" r:id="rId8"/>
    <p:sldId id="406" r:id="rId9"/>
    <p:sldId id="405" r:id="rId10"/>
    <p:sldId id="404" r:id="rId11"/>
    <p:sldId id="407" r:id="rId12"/>
    <p:sldId id="408" r:id="rId13"/>
    <p:sldId id="409" r:id="rId14"/>
    <p:sldId id="410" r:id="rId15"/>
    <p:sldId id="411" r:id="rId16"/>
    <p:sldId id="412" r:id="rId17"/>
    <p:sldId id="413" r:id="rId18"/>
    <p:sldId id="414" r:id="rId19"/>
    <p:sldId id="416" r:id="rId20"/>
    <p:sldId id="415" r:id="rId21"/>
    <p:sldId id="417" r:id="rId22"/>
    <p:sldId id="419" r:id="rId23"/>
    <p:sldId id="420" r:id="rId24"/>
    <p:sldId id="421" r:id="rId25"/>
    <p:sldId id="422" r:id="rId26"/>
    <p:sldId id="423" r:id="rId27"/>
    <p:sldId id="425" r:id="rId28"/>
    <p:sldId id="424" r:id="rId29"/>
    <p:sldId id="426" r:id="rId30"/>
    <p:sldId id="427" r:id="rId31"/>
    <p:sldId id="428" r:id="rId32"/>
    <p:sldId id="429" r:id="rId33"/>
    <p:sldId id="430" r:id="rId34"/>
    <p:sldId id="382" r:id="rId35"/>
    <p:sldId id="431" r:id="rId36"/>
    <p:sldId id="418" r:id="rId37"/>
    <p:sldId id="432" r:id="rId38"/>
    <p:sldId id="433" r:id="rId39"/>
    <p:sldId id="434" r:id="rId40"/>
    <p:sldId id="435" r:id="rId41"/>
    <p:sldId id="436" r:id="rId42"/>
    <p:sldId id="439" r:id="rId43"/>
    <p:sldId id="438" r:id="rId44"/>
    <p:sldId id="437" r:id="rId45"/>
    <p:sldId id="440" r:id="rId46"/>
    <p:sldId id="441" r:id="rId47"/>
    <p:sldId id="442" r:id="rId48"/>
    <p:sldId id="443" r:id="rId49"/>
    <p:sldId id="444" r:id="rId50"/>
    <p:sldId id="447" r:id="rId51"/>
    <p:sldId id="446" r:id="rId52"/>
    <p:sldId id="445" r:id="rId53"/>
    <p:sldId id="367" r:id="rId54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2B143A3-CDD6-46B8-8A76-5D4AEAD0DF3B}">
          <p14:sldIdLst>
            <p14:sldId id="366"/>
          </p14:sldIdLst>
        </p14:section>
        <p14:section name="Часть 1" id="{0FC66937-BE1A-4C47-A6D8-B2A969242F1C}">
          <p14:sldIdLst>
            <p14:sldId id="380"/>
            <p14:sldId id="381"/>
            <p14:sldId id="402"/>
            <p14:sldId id="403"/>
            <p14:sldId id="406"/>
            <p14:sldId id="405"/>
            <p14:sldId id="404"/>
            <p14:sldId id="407"/>
            <p14:sldId id="408"/>
            <p14:sldId id="409"/>
            <p14:sldId id="410"/>
            <p14:sldId id="411"/>
            <p14:sldId id="412"/>
            <p14:sldId id="413"/>
            <p14:sldId id="414"/>
            <p14:sldId id="416"/>
            <p14:sldId id="415"/>
            <p14:sldId id="417"/>
            <p14:sldId id="419"/>
            <p14:sldId id="420"/>
            <p14:sldId id="421"/>
            <p14:sldId id="422"/>
            <p14:sldId id="423"/>
            <p14:sldId id="425"/>
            <p14:sldId id="424"/>
            <p14:sldId id="426"/>
            <p14:sldId id="427"/>
            <p14:sldId id="428"/>
            <p14:sldId id="429"/>
          </p14:sldIdLst>
        </p14:section>
        <p14:section name="Часть 2" id="{631D4B08-02E1-4F44-8AAF-62D7264CD7FE}">
          <p14:sldIdLst>
            <p14:sldId id="430"/>
            <p14:sldId id="382"/>
            <p14:sldId id="431"/>
            <p14:sldId id="418"/>
            <p14:sldId id="432"/>
            <p14:sldId id="433"/>
            <p14:sldId id="434"/>
            <p14:sldId id="435"/>
            <p14:sldId id="436"/>
            <p14:sldId id="439"/>
            <p14:sldId id="438"/>
            <p14:sldId id="437"/>
            <p14:sldId id="440"/>
            <p14:sldId id="441"/>
            <p14:sldId id="442"/>
            <p14:sldId id="443"/>
            <p14:sldId id="444"/>
            <p14:sldId id="447"/>
            <p14:sldId id="446"/>
            <p14:sldId id="445"/>
            <p14:sldId id="3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p1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3EE"/>
    <a:srgbClr val="FF6600"/>
    <a:srgbClr val="FF9900"/>
    <a:srgbClr val="CED9FE"/>
    <a:srgbClr val="B8C9FE"/>
    <a:srgbClr val="9FCFFF"/>
    <a:srgbClr val="9DD1F3"/>
    <a:srgbClr val="9DCFF9"/>
    <a:srgbClr val="319BF3"/>
    <a:srgbClr val="9EC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80" autoAdjust="0"/>
    <p:restoredTop sz="90759" autoAdjust="0"/>
  </p:normalViewPr>
  <p:slideViewPr>
    <p:cSldViewPr>
      <p:cViewPr varScale="1">
        <p:scale>
          <a:sx n="163" d="100"/>
          <a:sy n="163" d="100"/>
        </p:scale>
        <p:origin x="81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0" d="100"/>
          <a:sy n="60" d="100"/>
        </p:scale>
        <p:origin x="-2586" y="-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presProps" Target="presProps.xml"/><Relationship Id="rId5" Type="http://schemas.openxmlformats.org/officeDocument/2006/relationships/slide" Target="slides/slide2.xml"/><Relationship Id="rId61" Type="http://schemas.openxmlformats.org/officeDocument/2006/relationships/tableStyles" Target="tableStyles.xml"/><Relationship Id="rId19" Type="http://schemas.openxmlformats.org/officeDocument/2006/relationships/slide" Target="slides/slide1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commentAuthors" Target="commentAuthors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0%D0%B4%D0%B8%D0%BE%D0%BD%D1%83%D0%BA%D0%BB%D0%B8%D0%B4" TargetMode="External"/><Relationship Id="rId2" Type="http://schemas.openxmlformats.org/officeDocument/2006/relationships/hyperlink" Target="https://ru.wikipedia.org/wiki/%D0%A0%D0%B0%D0%B4%D0%B8%D0%BE%D0%BD%D1%83%D0%BA%D0%BB%D0%B8%D0%B4%D1%8B" TargetMode="External"/><Relationship Id="rId1" Type="http://schemas.openxmlformats.org/officeDocument/2006/relationships/hyperlink" Target="https://ru.wikipedia.org/wiki/%D0%A0%D0%B0%D0%B4%D0%B8%D0%BE%D0%B0%D0%BA%D1%82%D0%B8%D0%B2%D0%BD%D1%8B%D0%B9_%D1%80%D0%B0%D1%81%D0%BF%D0%B0%D0%B4" TargetMode="External"/><Relationship Id="rId6" Type="http://schemas.openxmlformats.org/officeDocument/2006/relationships/hyperlink" Target="https://ru.wikipedia.org/wiki/%D0%A0%D0%B5%D0%BD%D1%82%D0%B3%D0%B5%D0%BD%D0%BE%D0%B2%D1%81%D0%BA%D0%BE%D0%B5_%D0%B8%D0%B7%D0%BB%D1%83%D1%87%D0%B5%D0%BD%D0%B8%D0%B5" TargetMode="External"/><Relationship Id="rId5" Type="http://schemas.openxmlformats.org/officeDocument/2006/relationships/hyperlink" Target="https://ru.wikipedia.org/wiki/%D0%AF%D0%B4%D0%B5%D1%80%D0%BD%D0%B0%D1%8F_%D1%80%D0%B5%D0%B0%D0%BA%D1%86%D0%B8%D1%8F" TargetMode="External"/><Relationship Id="rId4" Type="http://schemas.openxmlformats.org/officeDocument/2006/relationships/hyperlink" Target="https://ru.wikipedia.org/wiki/%D0%A1%D0%BE%D0%BB%D0%BD%D1%86%D0%B5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E%D0%BB%D0%BD%D1%86%D0%B5" TargetMode="External"/><Relationship Id="rId2" Type="http://schemas.openxmlformats.org/officeDocument/2006/relationships/hyperlink" Target="https://ru.wikipedia.org/wiki/%D0%A0%D0%B0%D0%B4%D0%B8%D0%BE%D0%BD%D1%83%D0%BA%D0%BB%D0%B8%D0%B4%D1%8B" TargetMode="External"/><Relationship Id="rId1" Type="http://schemas.openxmlformats.org/officeDocument/2006/relationships/hyperlink" Target="https://ru.wikipedia.org/wiki/%D0%A0%D0%B0%D0%B4%D0%B8%D0%BE%D0%B0%D0%BA%D1%82%D0%B8%D0%B2%D0%BD%D1%8B%D0%B9_%D1%80%D0%B0%D1%81%D0%BF%D0%B0%D0%B4" TargetMode="External"/><Relationship Id="rId6" Type="http://schemas.openxmlformats.org/officeDocument/2006/relationships/hyperlink" Target="https://ru.wikipedia.org/wiki/%D0%A0%D0%B5%D0%BD%D1%82%D0%B3%D0%B5%D0%BD%D0%BE%D0%B2%D1%81%D0%BA%D0%BE%D0%B5_%D0%B8%D0%B7%D0%BB%D1%83%D1%87%D0%B5%D0%BD%D0%B8%D0%B5" TargetMode="External"/><Relationship Id="rId5" Type="http://schemas.openxmlformats.org/officeDocument/2006/relationships/hyperlink" Target="https://ru.wikipedia.org/wiki/%D0%A0%D0%B0%D0%B4%D0%B8%D0%BE%D0%BD%D1%83%D0%BA%D0%BB%D0%B8%D0%B4" TargetMode="External"/><Relationship Id="rId4" Type="http://schemas.openxmlformats.org/officeDocument/2006/relationships/hyperlink" Target="https://ru.wikipedia.org/wiki/%D0%AF%D0%B4%D0%B5%D1%80%D0%BD%D0%B0%D1%8F_%D1%80%D0%B5%D0%B0%D0%BA%D1%86%D0%B8%D1%8F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F1DEEE-7943-452B-B953-A3D76207A72C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76BB52-A0F3-4A18-8AFC-7B8C31C04A04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ru-RU" altLang="ru-RU" sz="1800" b="1" dirty="0">
              <a:solidFill>
                <a:schemeClr val="bg1"/>
              </a:solidFill>
              <a:latin typeface="+mn-lt"/>
              <a:cs typeface="Times New Roman" pitchFamily="18" charset="0"/>
            </a:rPr>
            <a:t>К природным источникам ионизирующего излучения относятся: </a:t>
          </a:r>
          <a:r>
            <a:rPr lang="ru-RU" sz="1800" b="1" dirty="0">
              <a:solidFill>
                <a:schemeClr val="bg1"/>
              </a:solidFill>
              <a:latin typeface="+mn-lt"/>
            </a:rPr>
            <a:t> </a:t>
          </a:r>
        </a:p>
      </dgm:t>
    </dgm:pt>
    <dgm:pt modelId="{EA62B548-F5A5-4D53-B0ED-6A1869EF8C51}" type="parTrans" cxnId="{B9460169-61E0-48EC-AF69-49224D58C16C}">
      <dgm:prSet/>
      <dgm:spPr/>
      <dgm:t>
        <a:bodyPr/>
        <a:lstStyle/>
        <a:p>
          <a:endParaRPr lang="ru-RU"/>
        </a:p>
      </dgm:t>
    </dgm:pt>
    <dgm:pt modelId="{0D0AF39E-82C2-4A62-B446-933BAD919E65}" type="sibTrans" cxnId="{B9460169-61E0-48EC-AF69-49224D58C16C}">
      <dgm:prSet/>
      <dgm:spPr/>
      <dgm:t>
        <a:bodyPr/>
        <a:lstStyle/>
        <a:p>
          <a:endParaRPr lang="ru-RU"/>
        </a:p>
      </dgm:t>
    </dgm:pt>
    <dgm:pt modelId="{12B64770-9A6B-4C7B-AD4F-0C7A0A6729C7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спонтанный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1" tooltip="Радиоактивный распад"/>
            </a:rPr>
            <a:t>радиоактивный распад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2" tooltip="Радионуклиды"/>
            </a:rPr>
            <a:t>радионуклидов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b="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2055017D-BC1B-4C16-AB42-D883299DAAEA}" type="parTrans" cxnId="{7EA8478C-F8EC-4276-AA0D-347312D40490}">
      <dgm:prSet/>
      <dgm:spPr/>
      <dgm:t>
        <a:bodyPr/>
        <a:lstStyle/>
        <a:p>
          <a:endParaRPr lang="ru-RU"/>
        </a:p>
      </dgm:t>
    </dgm:pt>
    <dgm:pt modelId="{156D4D67-6E25-4942-9C0D-06A671025979}" type="sibTrans" cxnId="{7EA8478C-F8EC-4276-AA0D-347312D40490}">
      <dgm:prSet/>
      <dgm:spPr/>
      <dgm:t>
        <a:bodyPr/>
        <a:lstStyle/>
        <a:p>
          <a:endParaRPr lang="ru-RU"/>
        </a:p>
      </dgm:t>
    </dgm:pt>
    <dgm:pt modelId="{A25E4C3E-784A-4A12-828C-19260A88551B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ru-RU" altLang="ru-RU" sz="1800" b="1" dirty="0">
              <a:solidFill>
                <a:schemeClr val="bg1"/>
              </a:solidFill>
              <a:latin typeface="+mn-lt"/>
              <a:cs typeface="Times New Roman" pitchFamily="18" charset="0"/>
            </a:rPr>
            <a:t>К искусственным источниками ионизирующего излучения относятся</a:t>
          </a:r>
          <a:r>
            <a:rPr lang="en-US" altLang="ru-RU" sz="1800" b="1" dirty="0">
              <a:solidFill>
                <a:schemeClr val="bg1"/>
              </a:solidFill>
              <a:latin typeface="+mn-lt"/>
              <a:cs typeface="Times New Roman" pitchFamily="18" charset="0"/>
            </a:rPr>
            <a:t>:</a:t>
          </a:r>
          <a:r>
            <a:rPr lang="ru-RU" altLang="ru-RU" sz="1800" b="0" dirty="0">
              <a:solidFill>
                <a:schemeClr val="tx1"/>
              </a:solidFill>
              <a:latin typeface="+mn-lt"/>
              <a:cs typeface="Times New Roman" pitchFamily="18" charset="0"/>
            </a:rPr>
            <a:t>:</a:t>
          </a:r>
          <a:endParaRPr lang="ru-RU" sz="1800" dirty="0">
            <a:latin typeface="+mn-lt"/>
          </a:endParaRPr>
        </a:p>
      </dgm:t>
    </dgm:pt>
    <dgm:pt modelId="{2DAAE023-D573-4DBF-AE25-D0F366BDA43C}" type="parTrans" cxnId="{302C99BF-7D8A-4F04-B353-93CFEBCF0912}">
      <dgm:prSet/>
      <dgm:spPr/>
      <dgm:t>
        <a:bodyPr/>
        <a:lstStyle/>
        <a:p>
          <a:endParaRPr lang="ru-RU"/>
        </a:p>
      </dgm:t>
    </dgm:pt>
    <dgm:pt modelId="{C4B1EAFE-3489-46C5-B91D-D635AB91ED51}" type="sibTrans" cxnId="{302C99BF-7D8A-4F04-B353-93CFEBCF0912}">
      <dgm:prSet/>
      <dgm:spPr/>
      <dgm:t>
        <a:bodyPr/>
        <a:lstStyle/>
        <a:p>
          <a:endParaRPr lang="ru-RU"/>
        </a:p>
      </dgm:t>
    </dgm:pt>
    <dgm:pt modelId="{F526A80C-91F2-403A-8018-2EC0D7FF4DAC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искусственные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3" tooltip="Радионуклид"/>
            </a:rPr>
            <a:t>радионуклиды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68CCFA7E-DFE6-4C4D-A214-2E1AEB9A3E8F}" type="parTrans" cxnId="{CC0AF151-ABD1-41B9-97CB-53833C8912DE}">
      <dgm:prSet/>
      <dgm:spPr/>
      <dgm:t>
        <a:bodyPr/>
        <a:lstStyle/>
        <a:p>
          <a:endParaRPr lang="ru-RU"/>
        </a:p>
      </dgm:t>
    </dgm:pt>
    <dgm:pt modelId="{73948D0F-5C2B-4D3C-8A5A-D39B754B2290}" type="sibTrans" cxnId="{CC0AF151-ABD1-41B9-97CB-53833C8912DE}">
      <dgm:prSet/>
      <dgm:spPr/>
      <dgm:t>
        <a:bodyPr/>
        <a:lstStyle/>
        <a:p>
          <a:endParaRPr lang="ru-RU"/>
        </a:p>
      </dgm:t>
    </dgm:pt>
    <dgm:pt modelId="{AE133993-4614-4EA0-85BA-E00A4949D730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термоядерные реакции, например на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4" tooltip="Солнце"/>
            </a:rPr>
            <a:t>Солнце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b="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9BDF06A8-C99A-4F31-84BD-8D356CE65A36}" type="parTrans" cxnId="{0FC4A82F-6483-4503-823E-F52D6EF9649C}">
      <dgm:prSet/>
      <dgm:spPr/>
      <dgm:t>
        <a:bodyPr/>
        <a:lstStyle/>
        <a:p>
          <a:endParaRPr lang="ru-RU"/>
        </a:p>
      </dgm:t>
    </dgm:pt>
    <dgm:pt modelId="{79C1FB3E-BB2A-45B2-BE9E-2A8D0A55FDD6}" type="sibTrans" cxnId="{0FC4A82F-6483-4503-823E-F52D6EF9649C}">
      <dgm:prSet/>
      <dgm:spPr/>
      <dgm:t>
        <a:bodyPr/>
        <a:lstStyle/>
        <a:p>
          <a:endParaRPr lang="ru-RU"/>
        </a:p>
      </dgm:t>
    </dgm:pt>
    <dgm:pt modelId="{4C352E6E-E800-47EA-B39B-363181126754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индуцированные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5" tooltip="Ядерная реакция"/>
            </a:rPr>
            <a:t>ядерные реакции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 в результате попадания в ядро высокоэнергетичных элементарных частиц или слияния ядер;</a:t>
          </a:r>
          <a:endParaRPr lang="ru-RU" sz="1600" b="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594A49BD-D285-4F72-B045-A43556030ED4}" type="parTrans" cxnId="{A46C660B-DDE8-4F35-9B14-A29DEE2A7D4F}">
      <dgm:prSet/>
      <dgm:spPr/>
      <dgm:t>
        <a:bodyPr/>
        <a:lstStyle/>
        <a:p>
          <a:endParaRPr lang="ru-RU"/>
        </a:p>
      </dgm:t>
    </dgm:pt>
    <dgm:pt modelId="{7182D86E-5390-48F0-8F3A-49F75433198C}" type="sibTrans" cxnId="{A46C660B-DDE8-4F35-9B14-A29DEE2A7D4F}">
      <dgm:prSet/>
      <dgm:spPr/>
      <dgm:t>
        <a:bodyPr/>
        <a:lstStyle/>
        <a:p>
          <a:endParaRPr lang="ru-RU"/>
        </a:p>
      </dgm:t>
    </dgm:pt>
    <dgm:pt modelId="{D3CABCE0-9E60-4F1F-A897-C54BEBF21CFC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космические лучи.</a:t>
          </a:r>
          <a:endParaRPr lang="ru-RU" sz="1600" b="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FE967467-7502-49B1-BFAE-61E94F049551}" type="parTrans" cxnId="{C16B5228-D566-4882-A678-A8399707F150}">
      <dgm:prSet/>
      <dgm:spPr/>
      <dgm:t>
        <a:bodyPr/>
        <a:lstStyle/>
        <a:p>
          <a:endParaRPr lang="ru-RU"/>
        </a:p>
      </dgm:t>
    </dgm:pt>
    <dgm:pt modelId="{FC9E23F0-BBD4-4A84-94F3-AB5BD6E8F141}" type="sibTrans" cxnId="{C16B5228-D566-4882-A678-A8399707F150}">
      <dgm:prSet/>
      <dgm:spPr/>
      <dgm:t>
        <a:bodyPr/>
        <a:lstStyle/>
        <a:p>
          <a:endParaRPr lang="ru-RU"/>
        </a:p>
      </dgm:t>
    </dgm:pt>
    <dgm:pt modelId="{F13CCB03-14B0-4155-9E26-04C19A511206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ядерные реакторы;</a:t>
          </a:r>
          <a:endParaRPr lang="ru-RU" sz="160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53221F3C-BC1C-4918-A256-2302D4B5D50A}" type="parTrans" cxnId="{28C1B7D4-C45D-482D-84A4-9225864F29DF}">
      <dgm:prSet/>
      <dgm:spPr/>
      <dgm:t>
        <a:bodyPr/>
        <a:lstStyle/>
        <a:p>
          <a:endParaRPr lang="ru-RU"/>
        </a:p>
      </dgm:t>
    </dgm:pt>
    <dgm:pt modelId="{34434417-AB33-4CEA-B307-6DBFA150900F}" type="sibTrans" cxnId="{28C1B7D4-C45D-482D-84A4-9225864F29DF}">
      <dgm:prSet/>
      <dgm:spPr/>
      <dgm:t>
        <a:bodyPr/>
        <a:lstStyle/>
        <a:p>
          <a:endParaRPr lang="ru-RU"/>
        </a:p>
      </dgm:t>
    </dgm:pt>
    <dgm:pt modelId="{8D1FBE95-321F-446A-A6E5-547494A58580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ускорители элементарных частиц (генерируют потоки заряженных частиц, а также тормозное фотонное излучение)</a:t>
          </a:r>
          <a:r>
            <a:rPr lang="en-US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E51D6DCE-2DA1-4E1D-BF2B-6DF98B4D5E1D}" type="parTrans" cxnId="{8B8842D9-1C89-46D5-AF43-CE215ACD377F}">
      <dgm:prSet/>
      <dgm:spPr/>
      <dgm:t>
        <a:bodyPr/>
        <a:lstStyle/>
        <a:p>
          <a:endParaRPr lang="ru-RU"/>
        </a:p>
      </dgm:t>
    </dgm:pt>
    <dgm:pt modelId="{DEA2D59C-9B72-4018-9CFC-FAB62FE5D53F}" type="sibTrans" cxnId="{8B8842D9-1C89-46D5-AF43-CE215ACD377F}">
      <dgm:prSet/>
      <dgm:spPr/>
      <dgm:t>
        <a:bodyPr/>
        <a:lstStyle/>
        <a:p>
          <a:endParaRPr lang="ru-RU"/>
        </a:p>
      </dgm:t>
    </dgm:pt>
    <dgm:pt modelId="{96196515-8FF2-4FB4-80BF-2B3A3365E395}">
      <dgm:prSet phldrT="[Текст]" custT="1"/>
      <dgm:spPr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рентгеновский аппарат как разновидность ускорителей, генерирует тормозное 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6" tooltip="Рентгеновское излучение"/>
            </a:rPr>
            <a:t>рентгеновское излучение</a:t>
          </a:r>
          <a:r>
            <a:rPr lang="ru-RU" altLang="ru-RU" sz="1600" b="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.</a:t>
          </a:r>
          <a:endParaRPr lang="ru-RU" sz="1600" dirty="0">
            <a:solidFill>
              <a:schemeClr val="accent1">
                <a:lumMod val="75000"/>
              </a:schemeClr>
            </a:solidFill>
            <a:latin typeface="+mn-lt"/>
          </a:endParaRPr>
        </a:p>
      </dgm:t>
    </dgm:pt>
    <dgm:pt modelId="{53E885A7-244D-46C4-8A30-31E29AF1BA55}" type="parTrans" cxnId="{FBA345E2-3A90-4236-90CC-224069811CE4}">
      <dgm:prSet/>
      <dgm:spPr/>
      <dgm:t>
        <a:bodyPr/>
        <a:lstStyle/>
        <a:p>
          <a:endParaRPr lang="ru-RU"/>
        </a:p>
      </dgm:t>
    </dgm:pt>
    <dgm:pt modelId="{7465BCD7-1885-48D8-A16F-1A2CC26A6404}" type="sibTrans" cxnId="{FBA345E2-3A90-4236-90CC-224069811CE4}">
      <dgm:prSet/>
      <dgm:spPr/>
      <dgm:t>
        <a:bodyPr/>
        <a:lstStyle/>
        <a:p>
          <a:endParaRPr lang="ru-RU"/>
        </a:p>
      </dgm:t>
    </dgm:pt>
    <dgm:pt modelId="{72E5FA38-5823-41ED-8DBB-E2F307175C7A}" type="pres">
      <dgm:prSet presAssocID="{55F1DEEE-7943-452B-B953-A3D76207A72C}" presName="Name0" presStyleCnt="0">
        <dgm:presLayoutVars>
          <dgm:dir/>
          <dgm:animLvl val="lvl"/>
          <dgm:resizeHandles val="exact"/>
        </dgm:presLayoutVars>
      </dgm:prSet>
      <dgm:spPr/>
    </dgm:pt>
    <dgm:pt modelId="{0397A8BD-82CF-4EF6-921E-784F13A89E33}" type="pres">
      <dgm:prSet presAssocID="{FC76BB52-A0F3-4A18-8AFC-7B8C31C04A04}" presName="linNode" presStyleCnt="0"/>
      <dgm:spPr/>
    </dgm:pt>
    <dgm:pt modelId="{9681A2DF-2391-474B-8997-4E71AD538322}" type="pres">
      <dgm:prSet presAssocID="{FC76BB52-A0F3-4A18-8AFC-7B8C31C04A04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AFA58859-5F93-4E7A-B48C-3DBE3FC5AB02}" type="pres">
      <dgm:prSet presAssocID="{FC76BB52-A0F3-4A18-8AFC-7B8C31C04A04}" presName="descendantText" presStyleLbl="alignAccFollowNode1" presStyleIdx="0" presStyleCnt="2">
        <dgm:presLayoutVars>
          <dgm:bulletEnabled val="1"/>
        </dgm:presLayoutVars>
      </dgm:prSet>
      <dgm:spPr/>
    </dgm:pt>
    <dgm:pt modelId="{631F2B55-F5F8-48C9-B781-FD7308EA032D}" type="pres">
      <dgm:prSet presAssocID="{0D0AF39E-82C2-4A62-B446-933BAD919E65}" presName="sp" presStyleCnt="0"/>
      <dgm:spPr/>
    </dgm:pt>
    <dgm:pt modelId="{62EDC0E9-55BE-4CE7-AFFF-414539E55F10}" type="pres">
      <dgm:prSet presAssocID="{A25E4C3E-784A-4A12-828C-19260A88551B}" presName="linNode" presStyleCnt="0"/>
      <dgm:spPr/>
    </dgm:pt>
    <dgm:pt modelId="{2BEB5F9B-3005-4FFD-9976-606B5F927305}" type="pres">
      <dgm:prSet presAssocID="{A25E4C3E-784A-4A12-828C-19260A88551B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4F5C5723-CC59-4B21-A9DA-047EE8ECAE78}" type="pres">
      <dgm:prSet presAssocID="{A25E4C3E-784A-4A12-828C-19260A88551B}" presName="descendantText" presStyleLbl="alignAccFollowNode1" presStyleIdx="1" presStyleCnt="2" custScaleY="113936">
        <dgm:presLayoutVars>
          <dgm:bulletEnabled val="1"/>
        </dgm:presLayoutVars>
      </dgm:prSet>
      <dgm:spPr/>
    </dgm:pt>
  </dgm:ptLst>
  <dgm:cxnLst>
    <dgm:cxn modelId="{2C5F980A-61F8-4B58-9303-C12D7690779B}" type="presOf" srcId="{96196515-8FF2-4FB4-80BF-2B3A3365E395}" destId="{4F5C5723-CC59-4B21-A9DA-047EE8ECAE78}" srcOrd="0" destOrd="3" presId="urn:microsoft.com/office/officeart/2005/8/layout/vList5"/>
    <dgm:cxn modelId="{A46C660B-DDE8-4F35-9B14-A29DEE2A7D4F}" srcId="{FC76BB52-A0F3-4A18-8AFC-7B8C31C04A04}" destId="{4C352E6E-E800-47EA-B39B-363181126754}" srcOrd="2" destOrd="0" parTransId="{594A49BD-D285-4F72-B045-A43556030ED4}" sibTransId="{7182D86E-5390-48F0-8F3A-49F75433198C}"/>
    <dgm:cxn modelId="{C16B5228-D566-4882-A678-A8399707F150}" srcId="{FC76BB52-A0F3-4A18-8AFC-7B8C31C04A04}" destId="{D3CABCE0-9E60-4F1F-A897-C54BEBF21CFC}" srcOrd="3" destOrd="0" parTransId="{FE967467-7502-49B1-BFAE-61E94F049551}" sibTransId="{FC9E23F0-BBD4-4A84-94F3-AB5BD6E8F141}"/>
    <dgm:cxn modelId="{0FC4A82F-6483-4503-823E-F52D6EF9649C}" srcId="{FC76BB52-A0F3-4A18-8AFC-7B8C31C04A04}" destId="{AE133993-4614-4EA0-85BA-E00A4949D730}" srcOrd="1" destOrd="0" parTransId="{9BDF06A8-C99A-4F31-84BD-8D356CE65A36}" sibTransId="{79C1FB3E-BB2A-45B2-BE9E-2A8D0A55FDD6}"/>
    <dgm:cxn modelId="{F09A0530-6963-4E25-9C2F-0479568C5F88}" type="presOf" srcId="{F526A80C-91F2-403A-8018-2EC0D7FF4DAC}" destId="{4F5C5723-CC59-4B21-A9DA-047EE8ECAE78}" srcOrd="0" destOrd="0" presId="urn:microsoft.com/office/officeart/2005/8/layout/vList5"/>
    <dgm:cxn modelId="{CD08E45B-DEAB-4691-A29F-A7A19EAFF74D}" type="presOf" srcId="{8D1FBE95-321F-446A-A6E5-547494A58580}" destId="{4F5C5723-CC59-4B21-A9DA-047EE8ECAE78}" srcOrd="0" destOrd="2" presId="urn:microsoft.com/office/officeart/2005/8/layout/vList5"/>
    <dgm:cxn modelId="{9F53EF66-78E2-4EFA-8735-36601DF5C05D}" type="presOf" srcId="{55F1DEEE-7943-452B-B953-A3D76207A72C}" destId="{72E5FA38-5823-41ED-8DBB-E2F307175C7A}" srcOrd="0" destOrd="0" presId="urn:microsoft.com/office/officeart/2005/8/layout/vList5"/>
    <dgm:cxn modelId="{3370E867-38DB-431E-B02E-D48664E3D5BC}" type="presOf" srcId="{12B64770-9A6B-4C7B-AD4F-0C7A0A6729C7}" destId="{AFA58859-5F93-4E7A-B48C-3DBE3FC5AB02}" srcOrd="0" destOrd="0" presId="urn:microsoft.com/office/officeart/2005/8/layout/vList5"/>
    <dgm:cxn modelId="{B9460169-61E0-48EC-AF69-49224D58C16C}" srcId="{55F1DEEE-7943-452B-B953-A3D76207A72C}" destId="{FC76BB52-A0F3-4A18-8AFC-7B8C31C04A04}" srcOrd="0" destOrd="0" parTransId="{EA62B548-F5A5-4D53-B0ED-6A1869EF8C51}" sibTransId="{0D0AF39E-82C2-4A62-B446-933BAD919E65}"/>
    <dgm:cxn modelId="{CC0AF151-ABD1-41B9-97CB-53833C8912DE}" srcId="{A25E4C3E-784A-4A12-828C-19260A88551B}" destId="{F526A80C-91F2-403A-8018-2EC0D7FF4DAC}" srcOrd="0" destOrd="0" parTransId="{68CCFA7E-DFE6-4C4D-A214-2E1AEB9A3E8F}" sibTransId="{73948D0F-5C2B-4D3C-8A5A-D39B754B2290}"/>
    <dgm:cxn modelId="{F75B1255-AC48-4D59-A9EF-5026351F2B2A}" type="presOf" srcId="{D3CABCE0-9E60-4F1F-A897-C54BEBF21CFC}" destId="{AFA58859-5F93-4E7A-B48C-3DBE3FC5AB02}" srcOrd="0" destOrd="3" presId="urn:microsoft.com/office/officeart/2005/8/layout/vList5"/>
    <dgm:cxn modelId="{22BDEF7D-5C37-44CF-B5FD-92E6F7777146}" type="presOf" srcId="{AE133993-4614-4EA0-85BA-E00A4949D730}" destId="{AFA58859-5F93-4E7A-B48C-3DBE3FC5AB02}" srcOrd="0" destOrd="1" presId="urn:microsoft.com/office/officeart/2005/8/layout/vList5"/>
    <dgm:cxn modelId="{4F70318C-BD8E-48AF-AD55-7BFF084594A8}" type="presOf" srcId="{A25E4C3E-784A-4A12-828C-19260A88551B}" destId="{2BEB5F9B-3005-4FFD-9976-606B5F927305}" srcOrd="0" destOrd="0" presId="urn:microsoft.com/office/officeart/2005/8/layout/vList5"/>
    <dgm:cxn modelId="{7EA8478C-F8EC-4276-AA0D-347312D40490}" srcId="{FC76BB52-A0F3-4A18-8AFC-7B8C31C04A04}" destId="{12B64770-9A6B-4C7B-AD4F-0C7A0A6729C7}" srcOrd="0" destOrd="0" parTransId="{2055017D-BC1B-4C16-AB42-D883299DAAEA}" sibTransId="{156D4D67-6E25-4942-9C0D-06A671025979}"/>
    <dgm:cxn modelId="{BD3F39AA-9902-4759-B55D-4E04499445FD}" type="presOf" srcId="{4C352E6E-E800-47EA-B39B-363181126754}" destId="{AFA58859-5F93-4E7A-B48C-3DBE3FC5AB02}" srcOrd="0" destOrd="2" presId="urn:microsoft.com/office/officeart/2005/8/layout/vList5"/>
    <dgm:cxn modelId="{882A2BBB-7B72-401C-8EFF-0957CEFF4154}" type="presOf" srcId="{F13CCB03-14B0-4155-9E26-04C19A511206}" destId="{4F5C5723-CC59-4B21-A9DA-047EE8ECAE78}" srcOrd="0" destOrd="1" presId="urn:microsoft.com/office/officeart/2005/8/layout/vList5"/>
    <dgm:cxn modelId="{302C99BF-7D8A-4F04-B353-93CFEBCF0912}" srcId="{55F1DEEE-7943-452B-B953-A3D76207A72C}" destId="{A25E4C3E-784A-4A12-828C-19260A88551B}" srcOrd="1" destOrd="0" parTransId="{2DAAE023-D573-4DBF-AE25-D0F366BDA43C}" sibTransId="{C4B1EAFE-3489-46C5-B91D-D635AB91ED51}"/>
    <dgm:cxn modelId="{28C1B7D4-C45D-482D-84A4-9225864F29DF}" srcId="{A25E4C3E-784A-4A12-828C-19260A88551B}" destId="{F13CCB03-14B0-4155-9E26-04C19A511206}" srcOrd="1" destOrd="0" parTransId="{53221F3C-BC1C-4918-A256-2302D4B5D50A}" sibTransId="{34434417-AB33-4CEA-B307-6DBFA150900F}"/>
    <dgm:cxn modelId="{6675BDD6-ECE0-4BB7-AF87-01DFDB4EF302}" type="presOf" srcId="{FC76BB52-A0F3-4A18-8AFC-7B8C31C04A04}" destId="{9681A2DF-2391-474B-8997-4E71AD538322}" srcOrd="0" destOrd="0" presId="urn:microsoft.com/office/officeart/2005/8/layout/vList5"/>
    <dgm:cxn modelId="{8B8842D9-1C89-46D5-AF43-CE215ACD377F}" srcId="{A25E4C3E-784A-4A12-828C-19260A88551B}" destId="{8D1FBE95-321F-446A-A6E5-547494A58580}" srcOrd="2" destOrd="0" parTransId="{E51D6DCE-2DA1-4E1D-BF2B-6DF98B4D5E1D}" sibTransId="{DEA2D59C-9B72-4018-9CFC-FAB62FE5D53F}"/>
    <dgm:cxn modelId="{FBA345E2-3A90-4236-90CC-224069811CE4}" srcId="{A25E4C3E-784A-4A12-828C-19260A88551B}" destId="{96196515-8FF2-4FB4-80BF-2B3A3365E395}" srcOrd="3" destOrd="0" parTransId="{53E885A7-244D-46C4-8A30-31E29AF1BA55}" sibTransId="{7465BCD7-1885-48D8-A16F-1A2CC26A6404}"/>
    <dgm:cxn modelId="{67EA199D-6CE3-4049-93DC-8803345AF906}" type="presParOf" srcId="{72E5FA38-5823-41ED-8DBB-E2F307175C7A}" destId="{0397A8BD-82CF-4EF6-921E-784F13A89E33}" srcOrd="0" destOrd="0" presId="urn:microsoft.com/office/officeart/2005/8/layout/vList5"/>
    <dgm:cxn modelId="{AFD3AB40-7383-4C5A-95E5-D254D612BBC0}" type="presParOf" srcId="{0397A8BD-82CF-4EF6-921E-784F13A89E33}" destId="{9681A2DF-2391-474B-8997-4E71AD538322}" srcOrd="0" destOrd="0" presId="urn:microsoft.com/office/officeart/2005/8/layout/vList5"/>
    <dgm:cxn modelId="{76D913BD-AE66-4904-8532-6B454DC8682E}" type="presParOf" srcId="{0397A8BD-82CF-4EF6-921E-784F13A89E33}" destId="{AFA58859-5F93-4E7A-B48C-3DBE3FC5AB02}" srcOrd="1" destOrd="0" presId="urn:microsoft.com/office/officeart/2005/8/layout/vList5"/>
    <dgm:cxn modelId="{6BA2DAB1-B8F7-413A-99F5-CAE265120DD3}" type="presParOf" srcId="{72E5FA38-5823-41ED-8DBB-E2F307175C7A}" destId="{631F2B55-F5F8-48C9-B781-FD7308EA032D}" srcOrd="1" destOrd="0" presId="urn:microsoft.com/office/officeart/2005/8/layout/vList5"/>
    <dgm:cxn modelId="{7E068F3F-C402-427B-9B78-308C2C69713C}" type="presParOf" srcId="{72E5FA38-5823-41ED-8DBB-E2F307175C7A}" destId="{62EDC0E9-55BE-4CE7-AFFF-414539E55F10}" srcOrd="2" destOrd="0" presId="urn:microsoft.com/office/officeart/2005/8/layout/vList5"/>
    <dgm:cxn modelId="{62AEA4F2-A354-4EE1-A627-8B6D2C1994B0}" type="presParOf" srcId="{62EDC0E9-55BE-4CE7-AFFF-414539E55F10}" destId="{2BEB5F9B-3005-4FFD-9976-606B5F927305}" srcOrd="0" destOrd="0" presId="urn:microsoft.com/office/officeart/2005/8/layout/vList5"/>
    <dgm:cxn modelId="{C183D282-B107-4540-87E2-2D275C920324}" type="presParOf" srcId="{62EDC0E9-55BE-4CE7-AFFF-414539E55F10}" destId="{4F5C5723-CC59-4B21-A9DA-047EE8ECAE78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58859-5F93-4E7A-B48C-3DBE3FC5AB02}">
      <dsp:nvSpPr>
        <dsp:cNvPr id="0" name=""/>
        <dsp:cNvSpPr/>
      </dsp:nvSpPr>
      <dsp:spPr>
        <a:xfrm rot="5400000">
          <a:off x="5134161" y="-1797986"/>
          <a:ext cx="1585912" cy="55784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спонтанный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1" tooltip="Радиоактивный распад"/>
            </a:rPr>
            <a:t>радиоактивный распад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2" tooltip="Радионуклиды"/>
            </a:rPr>
            <a:t>радионуклидов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b="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термоядерные реакции, например на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3" tooltip="Солнце"/>
            </a:rPr>
            <a:t>Солнце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b="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индуцированные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4" tooltip="Ядерная реакция"/>
            </a:rPr>
            <a:t>ядерные реакции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 в результате попадания в ядро высокоэнергетичных элементарных частиц или слияния ядер;</a:t>
          </a:r>
          <a:endParaRPr lang="ru-RU" sz="1600" b="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космические лучи.</a:t>
          </a:r>
          <a:endParaRPr lang="ru-RU" sz="1600" b="0" kern="1200" dirty="0">
            <a:solidFill>
              <a:schemeClr val="accent1">
                <a:lumMod val="75000"/>
              </a:schemeClr>
            </a:solidFill>
            <a:latin typeface="+mn-lt"/>
          </a:endParaRPr>
        </a:p>
      </dsp:txBody>
      <dsp:txXfrm rot="-5400000">
        <a:off x="3137886" y="275707"/>
        <a:ext cx="5501045" cy="1431076"/>
      </dsp:txXfrm>
    </dsp:sp>
    <dsp:sp modelId="{9681A2DF-2391-474B-8997-4E71AD538322}">
      <dsp:nvSpPr>
        <dsp:cNvPr id="0" name=""/>
        <dsp:cNvSpPr/>
      </dsp:nvSpPr>
      <dsp:spPr>
        <a:xfrm>
          <a:off x="0" y="49"/>
          <a:ext cx="3137885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800" b="1" kern="1200" dirty="0">
              <a:solidFill>
                <a:schemeClr val="bg1"/>
              </a:solidFill>
              <a:latin typeface="+mn-lt"/>
              <a:cs typeface="Times New Roman" pitchFamily="18" charset="0"/>
            </a:rPr>
            <a:t>К природным источникам ионизирующего излучения относятся: </a:t>
          </a:r>
          <a:r>
            <a:rPr lang="ru-RU" sz="1800" b="1" kern="1200" dirty="0">
              <a:solidFill>
                <a:schemeClr val="bg1"/>
              </a:solidFill>
              <a:latin typeface="+mn-lt"/>
            </a:rPr>
            <a:t> </a:t>
          </a:r>
        </a:p>
      </dsp:txBody>
      <dsp:txXfrm>
        <a:off x="96772" y="96821"/>
        <a:ext cx="2944341" cy="1788846"/>
      </dsp:txXfrm>
    </dsp:sp>
    <dsp:sp modelId="{4F5C5723-CC59-4B21-A9DA-047EE8ECAE78}">
      <dsp:nvSpPr>
        <dsp:cNvPr id="0" name=""/>
        <dsp:cNvSpPr/>
      </dsp:nvSpPr>
      <dsp:spPr>
        <a:xfrm rot="5400000">
          <a:off x="5023654" y="283523"/>
          <a:ext cx="1806925" cy="557846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искусственные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5" tooltip="Радионуклид"/>
            </a:rPr>
            <a:t>радионуклиды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ядерные реакторы;</a:t>
          </a:r>
          <a:endParaRPr lang="ru-RU" sz="160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ускорители элементарных частиц (генерируют потоки заряженных частиц, а также тормозное фотонное излучение)</a:t>
          </a:r>
          <a:r>
            <a:rPr lang="en-US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;</a:t>
          </a:r>
          <a:endParaRPr lang="ru-RU" sz="1600" kern="1200" dirty="0">
            <a:solidFill>
              <a:schemeClr val="accent1">
                <a:lumMod val="75000"/>
              </a:schemeClr>
            </a:solidFill>
            <a:latin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рентгеновский аппарат как разновидность ускорителей, генерирует тормозное 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  <a:hlinkClick xmlns:r="http://schemas.openxmlformats.org/officeDocument/2006/relationships" r:id="rId6" tooltip="Рентгеновское излучение"/>
            </a:rPr>
            <a:t>рентгеновское излучение</a:t>
          </a:r>
          <a:r>
            <a:rPr lang="ru-RU" altLang="ru-RU" sz="1600" b="0" kern="1200" dirty="0">
              <a:solidFill>
                <a:schemeClr val="accent1">
                  <a:lumMod val="75000"/>
                </a:schemeClr>
              </a:solidFill>
              <a:latin typeface="+mn-lt"/>
              <a:cs typeface="Times New Roman" pitchFamily="18" charset="0"/>
            </a:rPr>
            <a:t>.</a:t>
          </a:r>
          <a:endParaRPr lang="ru-RU" sz="1600" kern="1200" dirty="0">
            <a:solidFill>
              <a:schemeClr val="accent1">
                <a:lumMod val="75000"/>
              </a:schemeClr>
            </a:solidFill>
            <a:latin typeface="+mn-lt"/>
          </a:endParaRPr>
        </a:p>
      </dsp:txBody>
      <dsp:txXfrm rot="-5400000">
        <a:off x="3137886" y="2257499"/>
        <a:ext cx="5490256" cy="1630511"/>
      </dsp:txXfrm>
    </dsp:sp>
    <dsp:sp modelId="{2BEB5F9B-3005-4FFD-9976-606B5F927305}">
      <dsp:nvSpPr>
        <dsp:cNvPr id="0" name=""/>
        <dsp:cNvSpPr/>
      </dsp:nvSpPr>
      <dsp:spPr>
        <a:xfrm>
          <a:off x="0" y="2081559"/>
          <a:ext cx="3137885" cy="19823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63500">
            <a:schemeClr val="accent5">
              <a:satMod val="175000"/>
              <a:alpha val="40000"/>
            </a:schemeClr>
          </a:glow>
          <a:outerShdw blurRad="63500" sx="102000" sy="102000" algn="ctr" rotWithShape="0">
            <a:prstClr val="black">
              <a:alpha val="40000"/>
            </a:prstClr>
          </a:outerShdw>
        </a:effectLst>
        <a:scene3d>
          <a:camera prst="orthographicFront"/>
          <a:lightRig rig="threePt" dir="t"/>
        </a:scene3d>
        <a:sp3d>
          <a:bevelT w="165100" prst="coolSlant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altLang="ru-RU" sz="1800" b="1" kern="1200" dirty="0">
              <a:solidFill>
                <a:schemeClr val="bg1"/>
              </a:solidFill>
              <a:latin typeface="+mn-lt"/>
              <a:cs typeface="Times New Roman" pitchFamily="18" charset="0"/>
            </a:rPr>
            <a:t>К искусственным источниками ионизирующего излучения относятся</a:t>
          </a:r>
          <a:r>
            <a:rPr lang="en-US" altLang="ru-RU" sz="1800" b="1" kern="1200" dirty="0">
              <a:solidFill>
                <a:schemeClr val="bg1"/>
              </a:solidFill>
              <a:latin typeface="+mn-lt"/>
              <a:cs typeface="Times New Roman" pitchFamily="18" charset="0"/>
            </a:rPr>
            <a:t>:</a:t>
          </a:r>
          <a:r>
            <a:rPr lang="ru-RU" altLang="ru-RU" sz="1800" b="0" kern="1200" dirty="0">
              <a:solidFill>
                <a:schemeClr val="tx1"/>
              </a:solidFill>
              <a:latin typeface="+mn-lt"/>
              <a:cs typeface="Times New Roman" pitchFamily="18" charset="0"/>
            </a:rPr>
            <a:t>:</a:t>
          </a:r>
          <a:endParaRPr lang="ru-RU" sz="1800" kern="1200" dirty="0">
            <a:latin typeface="+mn-lt"/>
          </a:endParaRPr>
        </a:p>
      </dsp:txBody>
      <dsp:txXfrm>
        <a:off x="96772" y="2178331"/>
        <a:ext cx="2944341" cy="1788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"УМУгазпром"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8EE40-2976-4A69-A5CD-621998C2A955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E9D19-6794-4082-B2EE-D96B38D34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677575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/>
              <a:t>"УМУгазпром"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14641-BF7F-4FD5-B1F2-852172022F41}" type="datetimeFigureOut">
              <a:rPr lang="ru-RU" smtClean="0"/>
              <a:t>03.12.2024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A9CFA-0176-4E00-84C4-7CDC2B77A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233029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dirty="0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3679102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9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10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12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13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14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16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17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18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19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20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22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23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24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26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27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28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29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30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32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33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34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36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37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38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39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40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41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42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43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44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46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47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48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49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50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198034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6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7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CA9CFA-0176-4E00-84C4-7CDC2B77A860}" type="slidenum">
              <a:rPr lang="ru-RU" smtClean="0"/>
              <a:t>8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/>
              <a:t>Опасные и вредные производственные факторы</a:t>
            </a:r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ru-RU"/>
              <a:t>"УМУгазпром"</a:t>
            </a:r>
          </a:p>
        </p:txBody>
      </p:sp>
    </p:spTree>
    <p:extLst>
      <p:ext uri="{BB962C8B-B14F-4D97-AF65-F5344CB8AC3E}">
        <p14:creationId xmlns:p14="http://schemas.microsoft.com/office/powerpoint/2010/main" val="1688568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ru-RU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-11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750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083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036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842" name="Rectangle 1642"/>
          <p:cNvSpPr>
            <a:spLocks noChangeArrowheads="1"/>
          </p:cNvSpPr>
          <p:nvPr/>
        </p:nvSpPr>
        <p:spPr bwMode="gray">
          <a:xfrm>
            <a:off x="3071813" y="0"/>
            <a:ext cx="1417637" cy="6858000"/>
          </a:xfrm>
          <a:prstGeom prst="rect">
            <a:avLst/>
          </a:prstGeom>
          <a:solidFill>
            <a:schemeClr val="accent2">
              <a:alpha val="7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34" name="Rectangle 1634"/>
          <p:cNvSpPr>
            <a:spLocks noChangeArrowheads="1"/>
          </p:cNvSpPr>
          <p:nvPr/>
        </p:nvSpPr>
        <p:spPr bwMode="gray">
          <a:xfrm>
            <a:off x="0" y="0"/>
            <a:ext cx="3152775" cy="68580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85882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6" name="Rectangle 1596"/>
          <p:cNvSpPr>
            <a:spLocks noChangeArrowheads="1"/>
          </p:cNvSpPr>
          <p:nvPr/>
        </p:nvSpPr>
        <p:spPr bwMode="gray">
          <a:xfrm>
            <a:off x="6902450" y="-11113"/>
            <a:ext cx="303213" cy="6858001"/>
          </a:xfrm>
          <a:prstGeom prst="rect">
            <a:avLst/>
          </a:prstGeom>
          <a:solidFill>
            <a:schemeClr val="accent2">
              <a:alpha val="3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7" name="Rectangle 1597"/>
          <p:cNvSpPr>
            <a:spLocks noChangeArrowheads="1"/>
          </p:cNvSpPr>
          <p:nvPr/>
        </p:nvSpPr>
        <p:spPr bwMode="gray">
          <a:xfrm>
            <a:off x="7158038" y="12700"/>
            <a:ext cx="227012" cy="6858000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2" name="Rectangle 1592"/>
          <p:cNvSpPr>
            <a:spLocks noChangeArrowheads="1"/>
          </p:cNvSpPr>
          <p:nvPr/>
        </p:nvSpPr>
        <p:spPr bwMode="gray">
          <a:xfrm>
            <a:off x="4375150" y="0"/>
            <a:ext cx="1060450" cy="6858000"/>
          </a:xfrm>
          <a:prstGeom prst="rect">
            <a:avLst/>
          </a:prstGeom>
          <a:solidFill>
            <a:schemeClr val="accent2">
              <a:alpha val="64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3" name="Rectangle 1593"/>
          <p:cNvSpPr>
            <a:spLocks noChangeArrowheads="1"/>
          </p:cNvSpPr>
          <p:nvPr/>
        </p:nvSpPr>
        <p:spPr bwMode="gray">
          <a:xfrm>
            <a:off x="5359400" y="-17463"/>
            <a:ext cx="728663" cy="6938963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4" name="Rectangle 1594"/>
          <p:cNvSpPr>
            <a:spLocks noChangeArrowheads="1"/>
          </p:cNvSpPr>
          <p:nvPr/>
        </p:nvSpPr>
        <p:spPr bwMode="gray">
          <a:xfrm>
            <a:off x="6018213" y="-19050"/>
            <a:ext cx="547687" cy="6938963"/>
          </a:xfrm>
          <a:prstGeom prst="rect">
            <a:avLst/>
          </a:prstGeom>
          <a:solidFill>
            <a:schemeClr val="accent2">
              <a:alpha val="4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795" name="Rectangle 1595"/>
          <p:cNvSpPr>
            <a:spLocks noChangeArrowheads="1"/>
          </p:cNvSpPr>
          <p:nvPr/>
        </p:nvSpPr>
        <p:spPr bwMode="gray">
          <a:xfrm>
            <a:off x="6505575" y="0"/>
            <a:ext cx="446088" cy="6858000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2" name="Rectangle 1622"/>
          <p:cNvSpPr>
            <a:spLocks noChangeArrowheads="1"/>
          </p:cNvSpPr>
          <p:nvPr/>
        </p:nvSpPr>
        <p:spPr bwMode="gray">
          <a:xfrm>
            <a:off x="7339013" y="52388"/>
            <a:ext cx="136525" cy="6858000"/>
          </a:xfrm>
          <a:prstGeom prst="rect">
            <a:avLst/>
          </a:prstGeom>
          <a:solidFill>
            <a:schemeClr val="accent2">
              <a:alpha val="14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3" name="Rectangle 1623"/>
          <p:cNvSpPr>
            <a:spLocks noChangeArrowheads="1"/>
          </p:cNvSpPr>
          <p:nvPr/>
        </p:nvSpPr>
        <p:spPr bwMode="gray">
          <a:xfrm>
            <a:off x="8366125" y="20638"/>
            <a:ext cx="344488" cy="6858000"/>
          </a:xfrm>
          <a:prstGeom prst="rect">
            <a:avLst/>
          </a:prstGeom>
          <a:solidFill>
            <a:schemeClr val="accent2">
              <a:alpha val="23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24" name="Rectangle 1624"/>
          <p:cNvSpPr>
            <a:spLocks noChangeArrowheads="1"/>
          </p:cNvSpPr>
          <p:nvPr/>
        </p:nvSpPr>
        <p:spPr bwMode="gray">
          <a:xfrm>
            <a:off x="8664575" y="0"/>
            <a:ext cx="474663" cy="6858000"/>
          </a:xfrm>
          <a:prstGeom prst="rect">
            <a:avLst/>
          </a:prstGeom>
          <a:solidFill>
            <a:schemeClr val="accent2">
              <a:alpha val="28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13" name="Text Box 1613"/>
          <p:cNvSpPr txBox="1">
            <a:spLocks noChangeArrowheads="1"/>
          </p:cNvSpPr>
          <p:nvPr/>
        </p:nvSpPr>
        <p:spPr bwMode="gray">
          <a:xfrm>
            <a:off x="76200" y="6477000"/>
            <a:ext cx="1608138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ru-RU" sz="1000">
                <a:solidFill>
                  <a:srgbClr val="F8F8F8"/>
                </a:solidFill>
              </a:rPr>
              <a:t>www.themegallery.com</a:t>
            </a:r>
          </a:p>
        </p:txBody>
      </p:sp>
      <p:sp>
        <p:nvSpPr>
          <p:cNvPr id="436812" name="Text Box 1612"/>
          <p:cNvSpPr txBox="1">
            <a:spLocks noChangeArrowheads="1"/>
          </p:cNvSpPr>
          <p:nvPr/>
        </p:nvSpPr>
        <p:spPr bwMode="gray">
          <a:xfrm>
            <a:off x="276225" y="6007100"/>
            <a:ext cx="11699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4627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1C1C1C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ru-RU" sz="2400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  <p:sp>
        <p:nvSpPr>
          <p:cNvPr id="436843" name="Rectangle 1643"/>
          <p:cNvSpPr>
            <a:spLocks noChangeArrowheads="1"/>
          </p:cNvSpPr>
          <p:nvPr/>
        </p:nvSpPr>
        <p:spPr bwMode="gray">
          <a:xfrm>
            <a:off x="7953375" y="4763"/>
            <a:ext cx="136525" cy="6858000"/>
          </a:xfrm>
          <a:prstGeom prst="rect">
            <a:avLst/>
          </a:prstGeom>
          <a:solidFill>
            <a:schemeClr val="accent2">
              <a:alpha val="6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4" name="Rectangle 1644"/>
          <p:cNvSpPr>
            <a:spLocks noChangeArrowheads="1"/>
          </p:cNvSpPr>
          <p:nvPr/>
        </p:nvSpPr>
        <p:spPr bwMode="gray">
          <a:xfrm>
            <a:off x="8045450" y="4763"/>
            <a:ext cx="168275" cy="6858000"/>
          </a:xfrm>
          <a:prstGeom prst="rect">
            <a:avLst/>
          </a:prstGeom>
          <a:solidFill>
            <a:schemeClr val="accent2">
              <a:alpha val="12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5" name="Rectangle 1645"/>
          <p:cNvSpPr>
            <a:spLocks noChangeArrowheads="1"/>
          </p:cNvSpPr>
          <p:nvPr/>
        </p:nvSpPr>
        <p:spPr bwMode="gray">
          <a:xfrm>
            <a:off x="8177213" y="-11113"/>
            <a:ext cx="230187" cy="6858001"/>
          </a:xfrm>
          <a:prstGeom prst="rect">
            <a:avLst/>
          </a:prstGeom>
          <a:solidFill>
            <a:schemeClr val="accent2">
              <a:alpha val="17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36847" name="Rectangle 1647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802063" y="1314450"/>
            <a:ext cx="5105400" cy="1470025"/>
          </a:xfrm>
        </p:spPr>
        <p:txBody>
          <a:bodyPr/>
          <a:lstStyle>
            <a:lvl1pPr algn="ctr">
              <a:defRPr sz="4400"/>
            </a:lvl1pPr>
          </a:lstStyle>
          <a:p>
            <a:pPr lvl="0"/>
            <a:r>
              <a:rPr lang="ru-RU" altLang="ru-RU" noProof="0"/>
              <a:t>Образец заголовка</a:t>
            </a:r>
            <a:endParaRPr lang="en-US" altLang="ru-RU" noProof="0"/>
          </a:p>
        </p:txBody>
      </p:sp>
      <p:sp>
        <p:nvSpPr>
          <p:cNvPr id="436848" name="Rectangle 1648"/>
          <p:cNvSpPr>
            <a:spLocks noGrp="1" noChangeArrowheads="1"/>
          </p:cNvSpPr>
          <p:nvPr>
            <p:ph type="subTitle" sz="quarter" idx="1"/>
          </p:nvPr>
        </p:nvSpPr>
        <p:spPr bwMode="gray">
          <a:xfrm>
            <a:off x="3810000" y="2762250"/>
            <a:ext cx="5151438" cy="75723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/>
              <a:t>Образец подзаголовка</a:t>
            </a:r>
            <a:endParaRPr lang="en-US" altLang="ru-RU" noProof="0"/>
          </a:p>
        </p:txBody>
      </p:sp>
      <p:sp>
        <p:nvSpPr>
          <p:cNvPr id="436850" name="Rectangle 1650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52825" y="6534150"/>
            <a:ext cx="2895600" cy="2349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436849" name="Rectangle 1649"/>
          <p:cNvSpPr>
            <a:spLocks noGrp="1" noChangeArrowheads="1"/>
          </p:cNvSpPr>
          <p:nvPr>
            <p:ph type="dt" sz="quarter" idx="2"/>
          </p:nvPr>
        </p:nvSpPr>
        <p:spPr bwMode="gray">
          <a:xfrm>
            <a:off x="6900863" y="6526213"/>
            <a:ext cx="2133600" cy="27463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36851" name="Rectangle 1651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11488" y="6527800"/>
            <a:ext cx="373062" cy="234950"/>
          </a:xfrm>
        </p:spPr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6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6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36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36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67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6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6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36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6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6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67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6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6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36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368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36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68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6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368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36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7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6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36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36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6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100"/>
                            </p:stCondLst>
                            <p:childTnLst>
                              <p:par>
                                <p:cTn id="6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500" fill="hold"/>
                                        <p:tgtEl>
                                          <p:spTgt spid="4368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0" presetID="6" presetClass="emph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500" fill="hold"/>
                                        <p:tgtEl>
                                          <p:spTgt spid="43679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73" dur="500" fill="hold"/>
                                        <p:tgtEl>
                                          <p:spTgt spid="4367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75" dur="500" fill="hold"/>
                                        <p:tgtEl>
                                          <p:spTgt spid="4367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77" dur="500" fill="hold"/>
                                        <p:tgtEl>
                                          <p:spTgt spid="4367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43679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81" dur="500" fill="hold"/>
                                        <p:tgtEl>
                                          <p:spTgt spid="4367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6" presetClass="emph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83" dur="500" fill="hold"/>
                                        <p:tgtEl>
                                          <p:spTgt spid="4368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6" presetClass="emph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85" dur="500" fill="hold"/>
                                        <p:tgtEl>
                                          <p:spTgt spid="4368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6" presetClass="emph" presetSubtype="0" fill="hold" grpId="1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87" dur="500" fill="hold"/>
                                        <p:tgtEl>
                                          <p:spTgt spid="4368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5900"/>
                            </p:stCondLst>
                            <p:childTnLst>
                              <p:par>
                                <p:cTn id="8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500" fill="hold"/>
                                        <p:tgtEl>
                                          <p:spTgt spid="43684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92" dur="500" fill="hold"/>
                                        <p:tgtEl>
                                          <p:spTgt spid="43684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3" presetID="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4" dur="500" fill="hold"/>
                                        <p:tgtEl>
                                          <p:spTgt spid="4368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5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96" dur="500" fill="hold"/>
                                        <p:tgtEl>
                                          <p:spTgt spid="4368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36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44 0.26526 C 0.15434 0.26017 0.07587 0.23011 0.04201 0.19056 C 0.00816 0.15101 -0.01441 0.06198 -0.02934 0.02821 " pathEditMode="relative" rAng="0" ptsTypes="faf">
                                      <p:cBhvr>
                                        <p:cTn id="103" dur="1000" fill="hold"/>
                                        <p:tgtEl>
                                          <p:spTgt spid="4368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39" y="-118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6842" grpId="0" animBg="1"/>
      <p:bldP spid="436842" grpId="1" animBg="1"/>
      <p:bldP spid="436834" grpId="0" animBg="1"/>
      <p:bldP spid="436834" grpId="1" animBg="1"/>
      <p:bldP spid="436796" grpId="0" animBg="1"/>
      <p:bldP spid="436796" grpId="1" animBg="1"/>
      <p:bldP spid="436797" grpId="0" animBg="1"/>
      <p:bldP spid="436797" grpId="1" animBg="1"/>
      <p:bldP spid="436792" grpId="0" animBg="1"/>
      <p:bldP spid="436792" grpId="1" animBg="1"/>
      <p:bldP spid="436793" grpId="0" animBg="1"/>
      <p:bldP spid="436793" grpId="1" animBg="1"/>
      <p:bldP spid="436794" grpId="0" animBg="1"/>
      <p:bldP spid="436794" grpId="1" animBg="1"/>
      <p:bldP spid="436795" grpId="0" animBg="1"/>
      <p:bldP spid="436795" grpId="1" animBg="1"/>
      <p:bldP spid="436822" grpId="0" animBg="1"/>
      <p:bldP spid="436822" grpId="1" animBg="1"/>
      <p:bldP spid="436823" grpId="0" animBg="1"/>
      <p:bldP spid="436823" grpId="1" animBg="1"/>
      <p:bldP spid="436824" grpId="0" animBg="1"/>
      <p:bldP spid="436824" grpId="1" animBg="1"/>
      <p:bldP spid="436843" grpId="0" animBg="1"/>
      <p:bldP spid="436843" grpId="1" animBg="1"/>
      <p:bldP spid="436844" grpId="0" animBg="1"/>
      <p:bldP spid="436844" grpId="1" animBg="1"/>
      <p:bldP spid="436845" grpId="0" animBg="1"/>
      <p:bldP spid="436845" grpId="1" animBg="1"/>
      <p:bldP spid="436847" grpId="0"/>
      <p:bldP spid="436847" grpId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479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3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421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3216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1249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784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817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5413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3358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4668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18338" y="65088"/>
            <a:ext cx="1995487" cy="645953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30288" y="65088"/>
            <a:ext cx="5835650" cy="64595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9810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688" y="65088"/>
            <a:ext cx="7958137" cy="1011237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030288" y="1163638"/>
            <a:ext cx="7961312" cy="5360987"/>
          </a:xfrm>
        </p:spPr>
        <p:txBody>
          <a:bodyPr/>
          <a:lstStyle/>
          <a:p>
            <a:r>
              <a:rPr lang="ru-RU"/>
              <a:t>Вставка диаграммы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5838825" y="6616700"/>
            <a:ext cx="2895600" cy="2413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187825" y="6616700"/>
            <a:ext cx="661988" cy="241300"/>
          </a:xfrm>
        </p:spPr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1329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1"/>
          <p:cNvSpPr>
            <a:spLocks noChangeArrowheads="1"/>
          </p:cNvSpPr>
          <p:nvPr/>
        </p:nvSpPr>
        <p:spPr bwMode="auto">
          <a:xfrm>
            <a:off x="0" y="1085850"/>
            <a:ext cx="9144000" cy="5224463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2" name="Текст 9"/>
          <p:cNvSpPr>
            <a:spLocks noGrp="1"/>
          </p:cNvSpPr>
          <p:nvPr>
            <p:ph type="body" sz="quarter" idx="13"/>
          </p:nvPr>
        </p:nvSpPr>
        <p:spPr>
          <a:xfrm>
            <a:off x="1936750" y="3217863"/>
            <a:ext cx="7023100" cy="2568575"/>
          </a:xfrm>
        </p:spPr>
        <p:txBody>
          <a:bodyPr/>
          <a:lstStyle>
            <a:lvl1pPr>
              <a:defRPr sz="2600" b="1">
                <a:solidFill>
                  <a:schemeClr val="bg1"/>
                </a:solidFill>
                <a:latin typeface="+mj-lt"/>
              </a:defRPr>
            </a:lvl1pPr>
            <a:lvl2pPr>
              <a:defRPr sz="2600" b="1">
                <a:solidFill>
                  <a:schemeClr val="bg1"/>
                </a:solidFill>
                <a:latin typeface="+mj-lt"/>
              </a:defRPr>
            </a:lvl2pPr>
            <a:lvl3pPr>
              <a:defRPr sz="2600" b="1">
                <a:solidFill>
                  <a:schemeClr val="bg1"/>
                </a:solidFill>
                <a:latin typeface="+mj-lt"/>
              </a:defRPr>
            </a:lvl3pPr>
            <a:lvl4pPr>
              <a:defRPr sz="2600" b="1">
                <a:solidFill>
                  <a:schemeClr val="bg1"/>
                </a:solidFill>
                <a:latin typeface="+mj-lt"/>
              </a:defRPr>
            </a:lvl4pPr>
            <a:lvl5pPr>
              <a:defRPr sz="2600" b="1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2"/>
          </p:nvPr>
        </p:nvSpPr>
        <p:spPr>
          <a:xfrm>
            <a:off x="1936750" y="1389063"/>
            <a:ext cx="7023100" cy="1298575"/>
          </a:xfrm>
        </p:spPr>
        <p:txBody>
          <a:bodyPr/>
          <a:lstStyle>
            <a:lvl1pPr>
              <a:defRPr sz="1800" b="0">
                <a:solidFill>
                  <a:schemeClr val="bg1"/>
                </a:solidFill>
                <a:latin typeface="+mj-lt"/>
              </a:defRPr>
            </a:lvl1pPr>
            <a:lvl2pPr>
              <a:defRPr sz="1800" b="0">
                <a:solidFill>
                  <a:schemeClr val="bg1"/>
                </a:solidFill>
                <a:latin typeface="+mj-lt"/>
              </a:defRPr>
            </a:lvl2pPr>
            <a:lvl3pPr>
              <a:defRPr sz="1800" b="0">
                <a:solidFill>
                  <a:schemeClr val="bg1"/>
                </a:solidFill>
                <a:latin typeface="+mj-lt"/>
              </a:defRPr>
            </a:lvl3pPr>
            <a:lvl4pPr>
              <a:defRPr sz="1800" b="0">
                <a:solidFill>
                  <a:schemeClr val="bg1"/>
                </a:solidFill>
                <a:latin typeface="+mj-lt"/>
              </a:defRPr>
            </a:lvl4pPr>
            <a:lvl5pPr>
              <a:defRPr sz="1800" b="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Rectangle 19"/>
          <p:cNvSpPr>
            <a:spLocks noGrp="1" noChangeArrowheads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654930"/>
      </p:ext>
    </p:extLst>
  </p:cSld>
  <p:clrMapOvr>
    <a:masterClrMapping/>
  </p:clrMapOvr>
  <p:transition spd="slow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1077913" y="6616700"/>
            <a:ext cx="2133600" cy="241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78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99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30288" y="1163638"/>
            <a:ext cx="3903662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6350" y="1163638"/>
            <a:ext cx="3905250" cy="5360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36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14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98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5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366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129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ru-RU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019" name="Line 491"/>
          <p:cNvSpPr>
            <a:spLocks noChangeShapeType="1"/>
          </p:cNvSpPr>
          <p:nvPr/>
        </p:nvSpPr>
        <p:spPr bwMode="auto">
          <a:xfrm>
            <a:off x="1101725" y="1000125"/>
            <a:ext cx="7834313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2" name="Rectangle 474"/>
          <p:cNvSpPr>
            <a:spLocks noChangeArrowheads="1"/>
          </p:cNvSpPr>
          <p:nvPr/>
        </p:nvSpPr>
        <p:spPr bwMode="gray">
          <a:xfrm>
            <a:off x="269875" y="0"/>
            <a:ext cx="284163" cy="688975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3" name="Rectangle 475"/>
          <p:cNvSpPr>
            <a:spLocks noChangeArrowheads="1"/>
          </p:cNvSpPr>
          <p:nvPr/>
        </p:nvSpPr>
        <p:spPr bwMode="gray">
          <a:xfrm>
            <a:off x="-12700" y="0"/>
            <a:ext cx="330200" cy="6858000"/>
          </a:xfrm>
          <a:prstGeom prst="rect">
            <a:avLst/>
          </a:prstGeom>
          <a:gradFill rotWithShape="1">
            <a:gsLst>
              <a:gs pos="0">
                <a:schemeClr val="accent2">
                  <a:gamma/>
                  <a:shade val="28627"/>
                  <a:invGamma/>
                </a:schemeClr>
              </a:gs>
              <a:gs pos="100000">
                <a:schemeClr val="accent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5" name="Rectangle 477"/>
          <p:cNvSpPr>
            <a:spLocks noChangeArrowheads="1"/>
          </p:cNvSpPr>
          <p:nvPr/>
        </p:nvSpPr>
        <p:spPr bwMode="gray">
          <a:xfrm>
            <a:off x="749300" y="-14288"/>
            <a:ext cx="71438" cy="6872288"/>
          </a:xfrm>
          <a:prstGeom prst="rect">
            <a:avLst/>
          </a:prstGeom>
          <a:solidFill>
            <a:schemeClr val="accent2">
              <a:alpha val="2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7" name="Rectangle 479"/>
          <p:cNvSpPr>
            <a:spLocks noChangeArrowheads="1"/>
          </p:cNvSpPr>
          <p:nvPr/>
        </p:nvSpPr>
        <p:spPr bwMode="gray">
          <a:xfrm>
            <a:off x="508000" y="0"/>
            <a:ext cx="168275" cy="6865938"/>
          </a:xfrm>
          <a:prstGeom prst="rect">
            <a:avLst/>
          </a:prstGeom>
          <a:solidFill>
            <a:schemeClr val="accent2">
              <a:alpha val="53999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09" name="Rectangle 481"/>
          <p:cNvSpPr>
            <a:spLocks noChangeArrowheads="1"/>
          </p:cNvSpPr>
          <p:nvPr/>
        </p:nvSpPr>
        <p:spPr bwMode="gray">
          <a:xfrm>
            <a:off x="661988" y="0"/>
            <a:ext cx="114300" cy="6872288"/>
          </a:xfrm>
          <a:prstGeom prst="rect">
            <a:avLst/>
          </a:prstGeom>
          <a:solidFill>
            <a:schemeClr val="accent2">
              <a:alpha val="37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FFFF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53882" dir="2700000" algn="ctr" rotWithShape="0">
                    <a:srgbClr val="080808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0988" name="Rectangle 460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65088"/>
            <a:ext cx="7958137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50989" name="Rectangle 46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30288" y="1163638"/>
            <a:ext cx="7961312" cy="5360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50990" name="Rectangle 46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7913" y="6616700"/>
            <a:ext cx="2133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endParaRPr lang="ru-RU"/>
          </a:p>
        </p:txBody>
      </p:sp>
      <p:sp>
        <p:nvSpPr>
          <p:cNvPr id="150991" name="Rectangle 46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838825" y="6616700"/>
            <a:ext cx="2895600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150992" name="Rectangle 46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87825" y="6616700"/>
            <a:ext cx="661988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  <p:sp>
        <p:nvSpPr>
          <p:cNvPr id="151036" name="Oval 508"/>
          <p:cNvSpPr>
            <a:spLocks noChangeArrowheads="1"/>
          </p:cNvSpPr>
          <p:nvPr/>
        </p:nvSpPr>
        <p:spPr bwMode="gray">
          <a:xfrm>
            <a:off x="438150" y="1892300"/>
            <a:ext cx="619125" cy="614363"/>
          </a:xfrm>
          <a:prstGeom prst="ellipse">
            <a:avLst/>
          </a:prstGeom>
          <a:blipFill dpi="0" rotWithShape="1">
            <a:blip r:embed="rId14"/>
            <a:srcRect/>
            <a:stretch>
              <a:fillRect/>
            </a:stretch>
          </a:blipFill>
          <a:ln w="28575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39" name="Oval 511"/>
          <p:cNvSpPr>
            <a:spLocks noChangeArrowheads="1"/>
          </p:cNvSpPr>
          <p:nvPr/>
        </p:nvSpPr>
        <p:spPr bwMode="gray">
          <a:xfrm>
            <a:off x="442913" y="315913"/>
            <a:ext cx="603250" cy="596900"/>
          </a:xfrm>
          <a:prstGeom prst="ellipse">
            <a:avLst/>
          </a:prstGeom>
          <a:blipFill dpi="0" rotWithShape="1">
            <a:blip r:embed="rId15"/>
            <a:srcRect/>
            <a:stretch>
              <a:fillRect/>
            </a:stretch>
          </a:blipFill>
          <a:ln w="5715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1043" name="Oval 515"/>
          <p:cNvSpPr>
            <a:spLocks noChangeArrowheads="1"/>
          </p:cNvSpPr>
          <p:nvPr/>
        </p:nvSpPr>
        <p:spPr bwMode="gray">
          <a:xfrm>
            <a:off x="430213" y="1128713"/>
            <a:ext cx="603250" cy="593725"/>
          </a:xfrm>
          <a:prstGeom prst="ellipse">
            <a:avLst/>
          </a:prstGeom>
          <a:blipFill dpi="0" rotWithShape="1">
            <a:blip r:embed="rId16"/>
            <a:srcRect/>
            <a:stretch>
              <a:fillRect/>
            </a:stretch>
          </a:blipFill>
          <a:ln w="38100" algn="ctr">
            <a:solidFill>
              <a:srgbClr val="F8F8F8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50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1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1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1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10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10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10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15100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1" dur="500" fill="hold"/>
                                        <p:tgtEl>
                                          <p:spTgt spid="1510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Scale>
                                      <p:cBhvr>
                                        <p:cTn id="33" dur="500" fill="hold"/>
                                        <p:tgtEl>
                                          <p:spTgt spid="15100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6" presetClass="emp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1510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7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500" fill="hold"/>
                                        <p:tgtEl>
                                          <p:spTgt spid="1510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002" grpId="0" animBg="1"/>
      <p:bldP spid="151002" grpId="1" animBg="1"/>
      <p:bldP spid="151003" grpId="0" animBg="1"/>
      <p:bldP spid="151003" grpId="1" animBg="1"/>
      <p:bldP spid="151005" grpId="0" animBg="1"/>
      <p:bldP spid="151005" grpId="1" animBg="1"/>
      <p:bldP spid="151007" grpId="0" animBg="1"/>
      <p:bldP spid="151007" grpId="1" animBg="1"/>
      <p:bldP spid="151009" grpId="0" animBg="1"/>
      <p:bldP spid="151009" grpId="1" animBg="1"/>
      <p:bldP spid="150988" grpId="0"/>
    </p:bldLst>
  </p:timing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85000"/>
        <a:buFont typeface="Wingdings" pitchFamily="2" charset="2"/>
        <a:buChar char="£"/>
        <a:defRPr sz="3200" b="1">
          <a:solidFill>
            <a:schemeClr val="accent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5000"/>
        <a:buChar char="•"/>
        <a:defRPr sz="2800">
          <a:solidFill>
            <a:schemeClr val="tx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5000"/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85000"/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3"/>
          <p:cNvGrpSpPr>
            <a:grpSpLocks/>
          </p:cNvGrpSpPr>
          <p:nvPr/>
        </p:nvGrpSpPr>
        <p:grpSpPr bwMode="auto">
          <a:xfrm>
            <a:off x="0" y="6318250"/>
            <a:ext cx="9144000" cy="539750"/>
            <a:chOff x="0" y="3974"/>
            <a:chExt cx="5760" cy="340"/>
          </a:xfrm>
        </p:grpSpPr>
        <p:sp>
          <p:nvSpPr>
            <p:cNvPr id="1037" name="Rectangle 4"/>
            <p:cNvSpPr>
              <a:spLocks noChangeArrowheads="1"/>
            </p:cNvSpPr>
            <p:nvPr userDrawn="1"/>
          </p:nvSpPr>
          <p:spPr bwMode="auto">
            <a:xfrm>
              <a:off x="0" y="3974"/>
              <a:ext cx="1220" cy="340"/>
            </a:xfrm>
            <a:prstGeom prst="rect">
              <a:avLst/>
            </a:prstGeom>
            <a:solidFill>
              <a:srgbClr val="0079C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038" name="Rectangle 5"/>
            <p:cNvSpPr>
              <a:spLocks noChangeArrowheads="1"/>
            </p:cNvSpPr>
            <p:nvPr userDrawn="1"/>
          </p:nvSpPr>
          <p:spPr bwMode="auto">
            <a:xfrm>
              <a:off x="1224" y="3974"/>
              <a:ext cx="4536" cy="340"/>
            </a:xfrm>
            <a:prstGeom prst="rect">
              <a:avLst/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endParaRPr lang="ru-RU"/>
            </a:p>
          </p:txBody>
        </p:sp>
        <p:sp>
          <p:nvSpPr>
            <p:cNvPr id="1039" name="Line 6"/>
            <p:cNvSpPr>
              <a:spLocks noChangeShapeType="1"/>
            </p:cNvSpPr>
            <p:nvPr userDrawn="1"/>
          </p:nvSpPr>
          <p:spPr bwMode="auto">
            <a:xfrm>
              <a:off x="1220" y="3974"/>
              <a:ext cx="0" cy="34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ru-RU"/>
            </a:p>
          </p:txBody>
        </p:sp>
      </p:grpSp>
      <p:sp>
        <p:nvSpPr>
          <p:cNvPr id="1027" name="Rectangle 7"/>
          <p:cNvSpPr>
            <a:spLocks noChangeArrowheads="1"/>
          </p:cNvSpPr>
          <p:nvPr/>
        </p:nvSpPr>
        <p:spPr bwMode="auto">
          <a:xfrm>
            <a:off x="0" y="0"/>
            <a:ext cx="1936750" cy="1079500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028" name="Rectangle 8"/>
          <p:cNvSpPr>
            <a:spLocks noChangeArrowheads="1"/>
          </p:cNvSpPr>
          <p:nvPr/>
        </p:nvSpPr>
        <p:spPr bwMode="auto">
          <a:xfrm>
            <a:off x="1943100" y="0"/>
            <a:ext cx="7200900" cy="1079500"/>
          </a:xfrm>
          <a:prstGeom prst="rect">
            <a:avLst/>
          </a:prstGeom>
          <a:solidFill>
            <a:srgbClr val="0033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endParaRPr lang="ru-RU"/>
          </a:p>
        </p:txBody>
      </p:sp>
      <p:sp>
        <p:nvSpPr>
          <p:cNvPr id="1029" name="Line 9"/>
          <p:cNvSpPr>
            <a:spLocks noChangeShapeType="1"/>
          </p:cNvSpPr>
          <p:nvPr/>
        </p:nvSpPr>
        <p:spPr bwMode="auto">
          <a:xfrm>
            <a:off x="1936750" y="0"/>
            <a:ext cx="0" cy="10795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103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166938" y="0"/>
            <a:ext cx="6773862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39937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4713" y="6362700"/>
            <a:ext cx="61420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lnSpc>
                <a:spcPts val="1800"/>
              </a:lnSpc>
              <a:defRPr sz="1900"/>
            </a:lvl1pPr>
          </a:lstStyle>
          <a:p>
            <a:r>
              <a:rPr lang="ru-RU"/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1032" name="Line 14"/>
          <p:cNvSpPr>
            <a:spLocks noChangeShapeType="1"/>
          </p:cNvSpPr>
          <p:nvPr/>
        </p:nvSpPr>
        <p:spPr bwMode="auto">
          <a:xfrm>
            <a:off x="0" y="6315075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sp>
        <p:nvSpPr>
          <p:cNvPr id="39937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04788" y="6362700"/>
            <a:ext cx="148748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600"/>
            </a:lvl1pPr>
          </a:lstStyle>
          <a:p>
            <a:fld id="{464C0B98-D234-40FC-8287-37E602829E90}" type="slidenum">
              <a:rPr lang="ru-RU" smtClean="0"/>
              <a:t>‹#›</a:t>
            </a:fld>
            <a:endParaRPr lang="ru-RU"/>
          </a:p>
        </p:txBody>
      </p:sp>
      <p:sp>
        <p:nvSpPr>
          <p:cNvPr id="103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7488" y="1079500"/>
            <a:ext cx="8723312" cy="152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6000" tIns="0" rIns="21600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  <a:endParaRPr lang="en-US"/>
          </a:p>
        </p:txBody>
      </p:sp>
      <p:sp>
        <p:nvSpPr>
          <p:cNvPr id="1035" name="Line 15"/>
          <p:cNvSpPr>
            <a:spLocks noChangeShapeType="1"/>
          </p:cNvSpPr>
          <p:nvPr/>
        </p:nvSpPr>
        <p:spPr bwMode="auto">
          <a:xfrm>
            <a:off x="0" y="1079500"/>
            <a:ext cx="91440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endParaRPr lang="ru-RU"/>
          </a:p>
        </p:txBody>
      </p:sp>
      <p:pic>
        <p:nvPicPr>
          <p:cNvPr id="1036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212725"/>
            <a:ext cx="1509712" cy="72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0" r:id="rId2"/>
  </p:sldLayoutIdLst>
  <p:transition spd="slow">
    <p:strips dir="rd"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Narrow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defRPr sz="26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#Par4365"/><Relationship Id="rId13" Type="http://schemas.openxmlformats.org/officeDocument/2006/relationships/hyperlink" Target="#Par4371"/><Relationship Id="rId3" Type="http://schemas.openxmlformats.org/officeDocument/2006/relationships/image" Target="../media/image5.jpg"/><Relationship Id="rId7" Type="http://schemas.openxmlformats.org/officeDocument/2006/relationships/hyperlink" Target="#Par4364"/><Relationship Id="rId12" Type="http://schemas.openxmlformats.org/officeDocument/2006/relationships/hyperlink" Target="#Par4370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Relationship Id="rId6" Type="http://schemas.openxmlformats.org/officeDocument/2006/relationships/hyperlink" Target="#Par4379"/><Relationship Id="rId11" Type="http://schemas.openxmlformats.org/officeDocument/2006/relationships/hyperlink" Target="#Par4369"/><Relationship Id="rId5" Type="http://schemas.openxmlformats.org/officeDocument/2006/relationships/hyperlink" Target="#Par4378"/><Relationship Id="rId10" Type="http://schemas.openxmlformats.org/officeDocument/2006/relationships/hyperlink" Target="#Par4367"/><Relationship Id="rId4" Type="http://schemas.openxmlformats.org/officeDocument/2006/relationships/hyperlink" Target="#Par4372"/><Relationship Id="rId9" Type="http://schemas.openxmlformats.org/officeDocument/2006/relationships/hyperlink" Target="#Par4366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5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2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5.jp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0.emf"/></Relationships>
</file>

<file path=ppt/slides/_rels/slide4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5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87AB98-3C69-42F7-BFDA-4B433000B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2348880"/>
            <a:ext cx="77700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Демонстрационные материалы к сборнику лекций</a:t>
            </a:r>
          </a:p>
          <a:p>
            <a:pPr algn="ctr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«Опасные и вредные производственные</a:t>
            </a:r>
          </a:p>
          <a:p>
            <a:pPr algn="ctr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факторы в нефтегазовой отрасли.</a:t>
            </a:r>
          </a:p>
          <a:p>
            <a:pPr algn="ctr"/>
            <a:r>
              <a:rPr lang="ru-RU" sz="2800" b="1" dirty="0">
                <a:solidFill>
                  <a:schemeClr val="bg1">
                    <a:lumMod val="50000"/>
                  </a:schemeClr>
                </a:solidFill>
              </a:rPr>
              <a:t>Средства защиты от опасных и вредных производственных факторов»</a:t>
            </a:r>
          </a:p>
        </p:txBody>
      </p:sp>
    </p:spTree>
    <p:extLst>
      <p:ext uri="{BB962C8B-B14F-4D97-AF65-F5344CB8AC3E}">
        <p14:creationId xmlns:p14="http://schemas.microsoft.com/office/powerpoint/2010/main" val="1792718232"/>
      </p:ext>
    </p:extLst>
  </p:cSld>
  <p:clrMapOvr>
    <a:masterClrMapping/>
  </p:clrMapOvr>
  <p:transition spd="slow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2AF4F5A-0B26-43F3-9864-54260EDB18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Основные меры защиты от шума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 bwMode="auto">
          <a:xfrm>
            <a:off x="107504" y="1412776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ИСТОЧНИК ШУМА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 bwMode="auto">
          <a:xfrm>
            <a:off x="3275856" y="1412776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ПУТЬ РАСПРОСТРАНЕНИЯ </a:t>
            </a:r>
            <a:r>
              <a:rPr lang="ru-RU" b="1" dirty="0">
                <a:solidFill>
                  <a:schemeClr val="bg1"/>
                </a:solidFill>
                <a:latin typeface="Arial Narrow" pitchFamily="34" charset="0"/>
              </a:rPr>
              <a:t>ШУМА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 bwMode="auto">
          <a:xfrm>
            <a:off x="3275856" y="3645024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УВЕЛИЧЕНИЕ ПОТЕРЬ ПРИ ПЕРЕДАЧЕ ИЛИ ВНЕСЕННЫХ ПОТЕРЬ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107504" y="3645024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>
                <a:solidFill>
                  <a:schemeClr val="bg1"/>
                </a:solidFill>
                <a:latin typeface="Arial Narrow" pitchFamily="34" charset="0"/>
              </a:rPr>
              <a:t>СНИЖЕНИЕ ИЗЛУЧЕНИЯ ШУМА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Стрелка вправо 12"/>
          <p:cNvSpPr/>
          <p:nvPr/>
        </p:nvSpPr>
        <p:spPr bwMode="auto">
          <a:xfrm>
            <a:off x="2828950" y="1844824"/>
            <a:ext cx="475084" cy="441176"/>
          </a:xfrm>
          <a:prstGeom prst="righ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7" name="Стрелка вниз 16"/>
          <p:cNvSpPr/>
          <p:nvPr/>
        </p:nvSpPr>
        <p:spPr bwMode="auto">
          <a:xfrm>
            <a:off x="1190914" y="2996951"/>
            <a:ext cx="360040" cy="611559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 bwMode="auto">
          <a:xfrm>
            <a:off x="6335688" y="1412776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ТОЧКА ПРИЕМА</a:t>
            </a:r>
          </a:p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b="1" dirty="0">
                <a:solidFill>
                  <a:schemeClr val="bg1"/>
                </a:solidFill>
                <a:latin typeface="Arial Narrow" pitchFamily="34" charset="0"/>
              </a:rPr>
              <a:t>(рабочее место)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 bwMode="auto">
          <a:xfrm>
            <a:off x="6335688" y="3645024"/>
            <a:ext cx="2664296" cy="1512168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СНИЖЕНИЕ ИММИССИИ И ЭКСПОЗИЦИИ ШУМА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115" y="5401230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(ПЕРВИЧНЫЕ МЕРЫ ЗАЩИТЫ ОТ ШУМА)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87347" y="5401230"/>
            <a:ext cx="4012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(ВТОРИЧНЫЕ МЕРЫ ЗАЩИТЫ ОТ ШУМА)</a:t>
            </a:r>
          </a:p>
        </p:txBody>
      </p:sp>
      <p:sp>
        <p:nvSpPr>
          <p:cNvPr id="21" name="Стрелка вправо 20"/>
          <p:cNvSpPr/>
          <p:nvPr/>
        </p:nvSpPr>
        <p:spPr bwMode="auto">
          <a:xfrm>
            <a:off x="5940152" y="1863874"/>
            <a:ext cx="475084" cy="441176"/>
          </a:xfrm>
          <a:prstGeom prst="righ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>
            <a:off x="4392402" y="2996952"/>
            <a:ext cx="360040" cy="611559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Стрелка вниз 22"/>
          <p:cNvSpPr/>
          <p:nvPr/>
        </p:nvSpPr>
        <p:spPr bwMode="auto">
          <a:xfrm>
            <a:off x="7487816" y="2996952"/>
            <a:ext cx="360040" cy="611559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9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5633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4D260D-28A2-4ABA-854F-1631542A9C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Средства защиты от шума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10" y="1125780"/>
            <a:ext cx="8947694" cy="518354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10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38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A907C8C-AD1D-4C14-AFBE-3DCD0DC2A1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Тепловое равновесие организма человека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59532" y="3068960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006044"/>
              </p:ext>
            </p:extLst>
          </p:nvPr>
        </p:nvGraphicFramePr>
        <p:xfrm>
          <a:off x="-3381" y="1124744"/>
          <a:ext cx="9111885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18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10640">
                <a:tc>
                  <a:txBody>
                    <a:bodyPr/>
                    <a:lstStyle/>
                    <a:p>
                      <a:pPr marL="0" indent="0" algn="just"/>
                      <a:r>
                        <a:rPr lang="ru-RU" altLang="ru-RU" sz="1600" b="1" dirty="0"/>
                        <a:t>Микроклимат представляет собой комплекс физических факторов, оказывающих влияние на теплообмен человека с окружающей средой,</a:t>
                      </a:r>
                      <a:r>
                        <a:rPr lang="en-US" altLang="ru-RU" sz="1600" b="1" baseline="0" dirty="0"/>
                        <a:t> </a:t>
                      </a:r>
                      <a:r>
                        <a:rPr lang="ru-RU" altLang="ru-RU" sz="1600" b="1" dirty="0"/>
                        <a:t>его тепловое состояние и определяющих самочувствие, работоспособность, здоровье и производительность труда. </a:t>
                      </a:r>
                    </a:p>
                    <a:p>
                      <a:pPr marL="0" indent="0" algn="just"/>
                      <a:r>
                        <a:rPr lang="ru-RU" altLang="ru-RU" sz="1600" b="1" dirty="0"/>
                        <a:t>Показателями микроклимата являются температура воздуха и его относительная влажность, скорость движения, тепловое излучение. 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5232"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Тепловой</a:t>
                      </a:r>
                      <a:r>
                        <a:rPr lang="ru-RU" b="1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баланс в общем виде может быть описан уравнением</a:t>
                      </a:r>
                      <a:r>
                        <a:rPr lang="en-US" b="1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:</a:t>
                      </a:r>
                    </a:p>
                    <a:p>
                      <a:endParaRPr lang="en-US" baseline="0" dirty="0"/>
                    </a:p>
                    <a:p>
                      <a:endParaRPr lang="en-US" baseline="0" dirty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altLang="ru-RU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Times New Roman" pitchFamily="18" charset="0"/>
                        </a:rPr>
                        <a:t>где: </a:t>
                      </a:r>
                      <a:r>
                        <a:rPr lang="en-US" altLang="ru-RU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Times New Roman" pitchFamily="18" charset="0"/>
                        </a:rPr>
                        <a:t>Q</a:t>
                      </a:r>
                      <a:r>
                        <a:rPr lang="ru-RU" altLang="ru-RU" sz="1600" b="0" baseline="-3000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Times New Roman" pitchFamily="18" charset="0"/>
                        </a:rPr>
                        <a:t>м</a:t>
                      </a:r>
                      <a:r>
                        <a:rPr lang="ru-RU" altLang="ru-RU" sz="1600" b="0" dirty="0">
                          <a:solidFill>
                            <a:schemeClr val="bg2">
                              <a:lumMod val="75000"/>
                            </a:schemeClr>
                          </a:solidFill>
                          <a:cs typeface="Times New Roman" pitchFamily="18" charset="0"/>
                        </a:rPr>
                        <a:t> – тепло, продуцируемое человеком (теплопродукция);</a:t>
                      </a:r>
                      <a:endParaRPr lang="ru-RU" altLang="ru-RU" sz="1600" b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т.в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тепло, поступающее извне (например, от нагретых поверхностей оборудования и др.).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изл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излучением;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конв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конвекцией;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конд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кондукцией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исп.диф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вследствие испарения диффузной влаги с поверхности кожи;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исп.дых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вследствие испарения влаги с верхних дыхательных путей;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исп.п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. – теплоотдача вследствие испарения пота;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Q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дых. – теплоотдача вследствие нагревания вдыхаемого воздуха;</a:t>
                      </a:r>
                    </a:p>
                    <a:p>
                      <a:pPr marL="361950" indent="0" algn="just" defTabSz="914400" rtl="0" eaLnBrk="1" latinLnBrk="0" hangingPunct="1"/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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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Q</a:t>
                      </a:r>
                      <a:r>
                        <a:rPr lang="ru-RU" altLang="ru-RU" sz="1600" b="0" kern="1200" dirty="0" err="1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т.с</a:t>
                      </a:r>
                      <a:r>
                        <a:rPr lang="ru-RU" altLang="ru-RU" sz="1600" b="0" kern="1200" dirty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  <a:sym typeface="Symbol" pitchFamily="18" charset="2"/>
                        </a:rPr>
                        <a:t>. – накопление или дефицит тепла в организме.</a:t>
                      </a:r>
                      <a:endParaRPr lang="ru-RU" sz="1600" b="0" kern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6570686"/>
              </p:ext>
            </p:extLst>
          </p:nvPr>
        </p:nvGraphicFramePr>
        <p:xfrm>
          <a:off x="65651" y="2947238"/>
          <a:ext cx="8776084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4" name="Формула" r:id="rId5" imgW="4749800" imgH="241300" progId="Equation.3">
                  <p:embed/>
                </p:oleObj>
              </mc:Choice>
              <mc:Fallback>
                <p:oleObj name="Формула" r:id="rId5" imgW="4749800" imgH="2413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51" y="2947238"/>
                        <a:ext cx="8776084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11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508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8FFCFB-E441-45BA-9763-9789DC64614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Показатели теплового состояния организма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577001"/>
              </p:ext>
            </p:extLst>
          </p:nvPr>
        </p:nvGraphicFramePr>
        <p:xfrm>
          <a:off x="107504" y="1070394"/>
          <a:ext cx="9036496" cy="5160102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1683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68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1924">
                <a:tc gridSpan="2"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Показатели</a:t>
                      </a:r>
                      <a:r>
                        <a:rPr lang="ru-RU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теплового состояния организма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682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1. Тепловые ощущения человека в зависимости от уровня </a:t>
                      </a:r>
                      <a:r>
                        <a:rPr lang="ru-RU" sz="1800" b="1" u="none" kern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энерготрат</a:t>
                      </a:r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, в баллах</a:t>
                      </a:r>
                      <a:endParaRPr lang="en-US" sz="1800" b="1" u="none" kern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То = 0,15559·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эт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– 43,169 + (1,4130 – 0,00438·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э.т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)·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 ,</a:t>
                      </a:r>
                    </a:p>
                    <a:p>
                      <a:pPr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где То оценивается в баллах 1 – 7 (соответственно холодно, прохладно, слегка прохладно, комфорт, слегка тепло, тепло, жарко)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>
                        <a:defRPr/>
                      </a:pP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     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эт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– уровень </a:t>
                      </a:r>
                      <a:r>
                        <a:rPr lang="ru-RU" sz="1800" kern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энерготрат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Вт/м</a:t>
                      </a:r>
                      <a:r>
                        <a:rPr lang="ru-RU" sz="1800" kern="0" baseline="30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800" kern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     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 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– средневзвешенная температура кожи, °С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32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2. Тепловые ощущения человека в зависимости от физиологических показателей</a:t>
                      </a:r>
                      <a:endParaRPr lang="ru-RU" u="none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То = 0,294838·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+ 0,357797·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+ 0,000661· ∆Р – 17,036635,</a:t>
                      </a:r>
                    </a:p>
                    <a:p>
                      <a:pPr marL="0" indent="0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где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</a:t>
                      </a:r>
                      <a:r>
                        <a:rPr lang="en-US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en-US" sz="1800" kern="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–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c</a:t>
                      </a:r>
                      <a:r>
                        <a:rPr lang="ru-RU" sz="1800" kern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редневзвешенная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температура кожи,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°С,</a:t>
                      </a:r>
                      <a:endParaRPr lang="en-US" sz="1800" kern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0" indent="0">
                        <a:defRPr/>
                      </a:pPr>
                      <a:r>
                        <a:rPr lang="ru-RU" sz="1800" kern="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      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t</a:t>
                      </a:r>
                      <a:r>
                        <a:rPr lang="ru-RU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 </a:t>
                      </a:r>
                      <a:r>
                        <a:rPr lang="en-US" sz="1800" kern="0" baseline="-25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–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температура тела, °С, </a:t>
                      </a:r>
                      <a:endParaRPr lang="en-US" sz="1800" kern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0" indent="0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     ∆Р – </a:t>
                      </a:r>
                      <a:r>
                        <a:rPr lang="ru-RU" sz="1800" kern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влагопотери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, г/ч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98010">
                <a:tc>
                  <a:txBody>
                    <a:bodyPr/>
                    <a:lstStyle/>
                    <a:p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3. Изменение теплосодержания организма в зависимости от тепловых ощущений</a:t>
                      </a:r>
                      <a:endParaRPr lang="ru-RU" b="1" u="none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∆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т.с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= 7,2738 – 1,5377·То ,</a:t>
                      </a:r>
                    </a:p>
                    <a:p>
                      <a:pPr algn="just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где ∆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т.с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– изменение теплосодержания, кДж/кг;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98010">
                <a:tc>
                  <a:txBody>
                    <a:bodyPr/>
                    <a:lstStyle/>
                    <a:p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4. Частота сердечных сокращений, у женщин при </a:t>
                      </a:r>
                      <a:r>
                        <a:rPr lang="en-US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b="1" u="none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эт</a:t>
                      </a:r>
                      <a:r>
                        <a:rPr lang="ru-RU" sz="1800" b="1" u="none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=91 Вт/м</a:t>
                      </a:r>
                      <a:r>
                        <a:rPr lang="ru-RU" sz="1800" b="1" u="none" kern="0" baseline="300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b="1" u="none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ЧСС = 3,59203·∆</a:t>
                      </a:r>
                      <a:r>
                        <a:rPr lang="en-US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Q</a:t>
                      </a:r>
                      <a:r>
                        <a:rPr lang="ru-RU" sz="1800" kern="0" baseline="-2500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т.с</a:t>
                      </a:r>
                      <a:r>
                        <a:rPr lang="ru-RU" sz="1800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+ 79,3276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12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571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CF2E78-121F-410B-BE91-F1725E999B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1720" y="180373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Уменьшение производительности труда под влиянием эффективной температуры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42876" y="5085184"/>
            <a:ext cx="4571206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1 – тяжелая  физическая  работа  (310 Вт)</a:t>
            </a:r>
          </a:p>
          <a:p>
            <a:pPr eaLnBrk="1" hangingPunct="1"/>
            <a:r>
              <a:rPr lang="ru-RU" altLang="ru-RU" sz="16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2 – физическая  работа  средней  тяжести (202 - 310 Вт)</a:t>
            </a:r>
          </a:p>
          <a:p>
            <a:pPr eaLnBrk="1" hangingPunct="1"/>
            <a:r>
              <a:rPr lang="ru-RU" altLang="ru-RU" sz="16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3 – легкая  физическая  работа (119 - 202 Вт)</a:t>
            </a:r>
          </a:p>
          <a:p>
            <a:pPr eaLnBrk="1" hangingPunct="1"/>
            <a:r>
              <a:rPr lang="ru-RU" altLang="ru-RU" sz="16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4 – умственная  работа (95 - 119 Вт)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00" y="1196752"/>
            <a:ext cx="7863840" cy="377952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13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5857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A39CF37-48A0-455A-9C80-BBBB4B897A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Оптимальные и повреждающие параметры микроклимата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716789"/>
              </p:ext>
            </p:extLst>
          </p:nvPr>
        </p:nvGraphicFramePr>
        <p:xfrm>
          <a:off x="107504" y="1196752"/>
          <a:ext cx="8875272" cy="437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4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3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50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531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Показатели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Умственная</a:t>
                      </a:r>
                      <a:r>
                        <a:rPr lang="ru-RU" sz="1600" baseline="0" dirty="0"/>
                        <a:t> работа</a:t>
                      </a:r>
                      <a:endParaRPr lang="ru-RU" sz="16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Физическая работа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легкая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средней тяжести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600" b="1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тяжелая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altLang="ru-RU" sz="1600" b="0" dirty="0">
                          <a:solidFill>
                            <a:schemeClr val="bg2"/>
                          </a:solidFill>
                        </a:rPr>
                        <a:t>Работа в кДж/ч (Вт)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400-500</a:t>
                      </a:r>
                    </a:p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(95-119)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500-850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(119-202)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850-1300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(202-310)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1300</a:t>
                      </a:r>
                    </a:p>
                    <a:p>
                      <a:pPr algn="ctr"/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(310)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«Приятная» область, 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э,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ru-RU" sz="1600" baseline="30000" dirty="0" err="1">
                          <a:solidFill>
                            <a:schemeClr val="bg2"/>
                          </a:solidFill>
                        </a:rPr>
                        <a:t>о</a:t>
                      </a:r>
                      <a:r>
                        <a:rPr lang="ru-RU" sz="1600" baseline="0" dirty="0" err="1">
                          <a:solidFill>
                            <a:schemeClr val="bg2"/>
                          </a:solidFill>
                        </a:rPr>
                        <a:t>С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19-22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17-20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15-18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13-16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«Приятная» область, 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в,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ru-RU" sz="1600" baseline="30000" dirty="0" err="1">
                          <a:solidFill>
                            <a:schemeClr val="bg2"/>
                          </a:solidFill>
                        </a:rPr>
                        <a:t>о</a:t>
                      </a:r>
                      <a:r>
                        <a:rPr lang="ru-RU" sz="1600" baseline="0" dirty="0" err="1">
                          <a:solidFill>
                            <a:schemeClr val="bg2"/>
                          </a:solidFill>
                        </a:rPr>
                        <a:t>С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20-23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18-21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16-19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14-17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Оптимальная относительная влажность,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  <a:sym typeface="Symbol"/>
                        </a:rPr>
                        <a:t>, </a:t>
                      </a:r>
                      <a:r>
                        <a:rPr lang="en-US" sz="1600" baseline="0" dirty="0">
                          <a:solidFill>
                            <a:schemeClr val="bg2"/>
                          </a:solidFill>
                          <a:sym typeface="Symbol"/>
                        </a:rPr>
                        <a:t>%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35-70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35-70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35-70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35-70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Оптимальная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подвижность воздуха, м</a:t>
                      </a:r>
                      <a:r>
                        <a:rPr lang="en-US" sz="1600" baseline="0" dirty="0">
                          <a:solidFill>
                            <a:schemeClr val="bg2"/>
                          </a:solidFill>
                        </a:rPr>
                        <a:t>/c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&lt;0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&lt;0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,1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&lt;0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3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&lt;0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5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Граница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 возможных повреждений, </a:t>
                      </a:r>
                      <a:r>
                        <a:rPr lang="en-US" sz="1600" baseline="0" dirty="0">
                          <a:solidFill>
                            <a:schemeClr val="bg2"/>
                          </a:solidFill>
                        </a:rPr>
                        <a:t>t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э, </a:t>
                      </a:r>
                      <a:r>
                        <a:rPr lang="ru-RU" sz="1600" baseline="30000" dirty="0" err="1">
                          <a:solidFill>
                            <a:schemeClr val="bg2"/>
                          </a:solidFill>
                        </a:rPr>
                        <a:t>о</a:t>
                      </a:r>
                      <a:r>
                        <a:rPr lang="ru-RU" sz="1600" baseline="0" dirty="0" err="1">
                          <a:solidFill>
                            <a:schemeClr val="bg2"/>
                          </a:solidFill>
                        </a:rPr>
                        <a:t>С</a:t>
                      </a:r>
                      <a:r>
                        <a:rPr lang="ru-RU" sz="1600" baseline="0" dirty="0">
                          <a:solidFill>
                            <a:schemeClr val="bg2"/>
                          </a:solidFill>
                        </a:rPr>
                        <a:t>, 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None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&gt;32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&gt;31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&gt;29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&gt;27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Свежий воздух, в м</a:t>
                      </a:r>
                      <a:r>
                        <a:rPr lang="ru-RU" sz="1600" baseline="30000" dirty="0">
                          <a:solidFill>
                            <a:schemeClr val="bg2"/>
                          </a:solidFill>
                        </a:rPr>
                        <a:t>3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/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мин на чел.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,5</a:t>
                      </a: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6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0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</a:t>
                      </a: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8</a:t>
                      </a:r>
                      <a:endParaRPr lang="ru-RU" sz="1600" dirty="0">
                        <a:solidFill>
                          <a:schemeClr val="bg2"/>
                        </a:solidFill>
                      </a:endParaRPr>
                    </a:p>
                  </a:txBody>
                  <a:tcPr anchor="ctr" anchorCtr="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/>
                          </a:solidFill>
                        </a:rPr>
                        <a:t>1</a:t>
                      </a:r>
                      <a:r>
                        <a:rPr lang="ru-RU" sz="1600" dirty="0">
                          <a:solidFill>
                            <a:schemeClr val="bg2"/>
                          </a:solidFill>
                        </a:rPr>
                        <a:t>,5</a:t>
                      </a:r>
                    </a:p>
                  </a:txBody>
                  <a:tcPr anchor="ctr" anchorCtr="1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14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557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F242E2-04D9-471F-AD71-FF035AA7AE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116632"/>
            <a:ext cx="70030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Характер и распространенность жалоб у работающих в нагревающей среде и контрольной группе по материалам периодических медицинских осмотров, %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41459" y="1395393"/>
            <a:ext cx="9148763" cy="4467225"/>
            <a:chOff x="114" y="938"/>
            <a:chExt cx="5487" cy="2669"/>
          </a:xfrm>
        </p:grpSpPr>
        <p:sp>
          <p:nvSpPr>
            <p:cNvPr id="8" name="AutoShape 5"/>
            <p:cNvSpPr>
              <a:spLocks noChangeAspect="1" noChangeArrowheads="1" noTextEdit="1"/>
            </p:cNvSpPr>
            <p:nvPr/>
          </p:nvSpPr>
          <p:spPr bwMode="auto">
            <a:xfrm>
              <a:off x="114" y="938"/>
              <a:ext cx="5487" cy="26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" name="Group 207"/>
            <p:cNvGrpSpPr>
              <a:grpSpLocks/>
            </p:cNvGrpSpPr>
            <p:nvPr/>
          </p:nvGrpSpPr>
          <p:grpSpPr bwMode="auto">
            <a:xfrm>
              <a:off x="156" y="982"/>
              <a:ext cx="5201" cy="2349"/>
              <a:chOff x="156" y="982"/>
              <a:chExt cx="5201" cy="2349"/>
            </a:xfrm>
          </p:grpSpPr>
          <p:sp>
            <p:nvSpPr>
              <p:cNvPr id="35" name="Rectangle 7"/>
              <p:cNvSpPr>
                <a:spLocks noChangeArrowheads="1"/>
              </p:cNvSpPr>
              <p:nvPr/>
            </p:nvSpPr>
            <p:spPr bwMode="auto">
              <a:xfrm>
                <a:off x="3223" y="992"/>
                <a:ext cx="413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Группы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Rectangle 8"/>
              <p:cNvSpPr>
                <a:spLocks noChangeArrowheads="1"/>
              </p:cNvSpPr>
              <p:nvPr/>
            </p:nvSpPr>
            <p:spPr bwMode="auto">
              <a:xfrm>
                <a:off x="3763" y="992"/>
                <a:ext cx="888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    работающих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Rectangle 9"/>
              <p:cNvSpPr>
                <a:spLocks noChangeArrowheads="1"/>
              </p:cNvSpPr>
              <p:nvPr/>
            </p:nvSpPr>
            <p:spPr bwMode="auto">
              <a:xfrm>
                <a:off x="4729" y="992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Rectangle 10"/>
              <p:cNvSpPr>
                <a:spLocks noChangeArrowheads="1"/>
              </p:cNvSpPr>
              <p:nvPr/>
            </p:nvSpPr>
            <p:spPr bwMode="auto">
              <a:xfrm>
                <a:off x="156" y="98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" name="Rectangle 11"/>
              <p:cNvSpPr>
                <a:spLocks noChangeArrowheads="1"/>
              </p:cNvSpPr>
              <p:nvPr/>
            </p:nvSpPr>
            <p:spPr bwMode="auto">
              <a:xfrm>
                <a:off x="156" y="98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12"/>
              <p:cNvSpPr>
                <a:spLocks noChangeArrowheads="1"/>
              </p:cNvSpPr>
              <p:nvPr/>
            </p:nvSpPr>
            <p:spPr bwMode="auto">
              <a:xfrm>
                <a:off x="163" y="982"/>
                <a:ext cx="2321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13"/>
              <p:cNvSpPr>
                <a:spLocks noChangeArrowheads="1"/>
              </p:cNvSpPr>
              <p:nvPr/>
            </p:nvSpPr>
            <p:spPr bwMode="auto">
              <a:xfrm>
                <a:off x="2484" y="982"/>
                <a:ext cx="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14"/>
              <p:cNvSpPr>
                <a:spLocks noChangeArrowheads="1"/>
              </p:cNvSpPr>
              <p:nvPr/>
            </p:nvSpPr>
            <p:spPr bwMode="auto">
              <a:xfrm>
                <a:off x="2492" y="982"/>
                <a:ext cx="285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3" name="Rectangle 15"/>
              <p:cNvSpPr>
                <a:spLocks noChangeArrowheads="1"/>
              </p:cNvSpPr>
              <p:nvPr/>
            </p:nvSpPr>
            <p:spPr bwMode="auto">
              <a:xfrm>
                <a:off x="5350" y="98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ectangle 16"/>
              <p:cNvSpPr>
                <a:spLocks noChangeArrowheads="1"/>
              </p:cNvSpPr>
              <p:nvPr/>
            </p:nvSpPr>
            <p:spPr bwMode="auto">
              <a:xfrm>
                <a:off x="5350" y="982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17"/>
              <p:cNvSpPr>
                <a:spLocks noChangeArrowheads="1"/>
              </p:cNvSpPr>
              <p:nvPr/>
            </p:nvSpPr>
            <p:spPr bwMode="auto">
              <a:xfrm>
                <a:off x="156" y="989"/>
                <a:ext cx="7" cy="1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18"/>
              <p:cNvSpPr>
                <a:spLocks noChangeArrowheads="1"/>
              </p:cNvSpPr>
              <p:nvPr/>
            </p:nvSpPr>
            <p:spPr bwMode="auto">
              <a:xfrm>
                <a:off x="2484" y="989"/>
                <a:ext cx="8" cy="1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19"/>
              <p:cNvSpPr>
                <a:spLocks noChangeArrowheads="1"/>
              </p:cNvSpPr>
              <p:nvPr/>
            </p:nvSpPr>
            <p:spPr bwMode="auto">
              <a:xfrm>
                <a:off x="5350" y="989"/>
                <a:ext cx="7" cy="15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20"/>
              <p:cNvSpPr>
                <a:spLocks noChangeArrowheads="1"/>
              </p:cNvSpPr>
              <p:nvPr/>
            </p:nvSpPr>
            <p:spPr bwMode="auto">
              <a:xfrm>
                <a:off x="889" y="992"/>
                <a:ext cx="95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 dirty="0">
                    <a:solidFill>
                      <a:srgbClr val="000000"/>
                    </a:solidFill>
                  </a:rPr>
                  <a:t>Характер  жалоб</a:t>
                </a:r>
                <a:endParaRPr lang="ru-RU" altLang="ru-RU" sz="18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21"/>
              <p:cNvSpPr>
                <a:spLocks noChangeArrowheads="1"/>
              </p:cNvSpPr>
              <p:nvPr/>
            </p:nvSpPr>
            <p:spPr bwMode="auto">
              <a:xfrm>
                <a:off x="1928" y="992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22"/>
              <p:cNvSpPr>
                <a:spLocks noChangeArrowheads="1"/>
              </p:cNvSpPr>
              <p:nvPr/>
            </p:nvSpPr>
            <p:spPr bwMode="auto">
              <a:xfrm>
                <a:off x="3033" y="1154"/>
                <a:ext cx="2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при 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23"/>
              <p:cNvSpPr>
                <a:spLocks noChangeArrowheads="1"/>
              </p:cNvSpPr>
              <p:nvPr/>
            </p:nvSpPr>
            <p:spPr bwMode="auto">
              <a:xfrm>
                <a:off x="2780" y="1298"/>
                <a:ext cx="78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воздействии 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24"/>
              <p:cNvSpPr>
                <a:spLocks noChangeArrowheads="1"/>
              </p:cNvSpPr>
              <p:nvPr/>
            </p:nvSpPr>
            <p:spPr bwMode="auto">
              <a:xfrm>
                <a:off x="2776" y="1443"/>
                <a:ext cx="79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термической 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ectangle 25"/>
              <p:cNvSpPr>
                <a:spLocks noChangeArrowheads="1"/>
              </p:cNvSpPr>
              <p:nvPr/>
            </p:nvSpPr>
            <p:spPr bwMode="auto">
              <a:xfrm>
                <a:off x="2726" y="1587"/>
                <a:ext cx="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ectangle 26"/>
              <p:cNvSpPr>
                <a:spLocks noChangeArrowheads="1"/>
              </p:cNvSpPr>
              <p:nvPr/>
            </p:nvSpPr>
            <p:spPr bwMode="auto">
              <a:xfrm>
                <a:off x="2808" y="1587"/>
                <a:ext cx="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 27"/>
              <p:cNvSpPr>
                <a:spLocks noChangeArrowheads="1"/>
              </p:cNvSpPr>
              <p:nvPr/>
            </p:nvSpPr>
            <p:spPr bwMode="auto">
              <a:xfrm>
                <a:off x="2843" y="1587"/>
                <a:ext cx="73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нагрузки   (1)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Rectangle 28"/>
              <p:cNvSpPr>
                <a:spLocks noChangeArrowheads="1"/>
              </p:cNvSpPr>
              <p:nvPr/>
            </p:nvSpPr>
            <p:spPr bwMode="auto">
              <a:xfrm>
                <a:off x="3567" y="1587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29"/>
              <p:cNvSpPr>
                <a:spLocks noChangeArrowheads="1"/>
              </p:cNvSpPr>
              <p:nvPr/>
            </p:nvSpPr>
            <p:spPr bwMode="auto">
              <a:xfrm>
                <a:off x="3852" y="1154"/>
                <a:ext cx="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30"/>
              <p:cNvSpPr>
                <a:spLocks noChangeArrowheads="1"/>
              </p:cNvSpPr>
              <p:nvPr/>
            </p:nvSpPr>
            <p:spPr bwMode="auto">
              <a:xfrm>
                <a:off x="3805" y="1154"/>
                <a:ext cx="716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контрольная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31"/>
              <p:cNvSpPr>
                <a:spLocks noChangeArrowheads="1"/>
              </p:cNvSpPr>
              <p:nvPr/>
            </p:nvSpPr>
            <p:spPr bwMode="auto">
              <a:xfrm>
                <a:off x="4436" y="1154"/>
                <a:ext cx="41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-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32"/>
              <p:cNvSpPr>
                <a:spLocks noChangeArrowheads="1"/>
              </p:cNvSpPr>
              <p:nvPr/>
            </p:nvSpPr>
            <p:spPr bwMode="auto">
              <a:xfrm>
                <a:off x="4150" y="1298"/>
                <a:ext cx="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33"/>
              <p:cNvSpPr>
                <a:spLocks noChangeArrowheads="1"/>
              </p:cNvSpPr>
              <p:nvPr/>
            </p:nvSpPr>
            <p:spPr bwMode="auto">
              <a:xfrm>
                <a:off x="4272" y="129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34"/>
              <p:cNvSpPr>
                <a:spLocks noChangeArrowheads="1"/>
              </p:cNvSpPr>
              <p:nvPr/>
            </p:nvSpPr>
            <p:spPr bwMode="auto">
              <a:xfrm>
                <a:off x="4076" y="1443"/>
                <a:ext cx="15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(2)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35"/>
              <p:cNvSpPr>
                <a:spLocks noChangeArrowheads="1"/>
              </p:cNvSpPr>
              <p:nvPr/>
            </p:nvSpPr>
            <p:spPr bwMode="auto">
              <a:xfrm>
                <a:off x="4242" y="1443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36"/>
              <p:cNvSpPr>
                <a:spLocks noChangeArrowheads="1"/>
              </p:cNvSpPr>
              <p:nvPr/>
            </p:nvSpPr>
            <p:spPr bwMode="auto">
              <a:xfrm>
                <a:off x="4696" y="1154"/>
                <a:ext cx="52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 dirty="0" err="1">
                    <a:solidFill>
                      <a:srgbClr val="000000"/>
                    </a:solidFill>
                  </a:rPr>
                  <a:t>достовер</a:t>
                </a:r>
                <a:endParaRPr lang="ru-RU" altLang="ru-RU" sz="1800" b="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37"/>
              <p:cNvSpPr>
                <a:spLocks noChangeArrowheads="1"/>
              </p:cNvSpPr>
              <p:nvPr/>
            </p:nvSpPr>
            <p:spPr bwMode="auto">
              <a:xfrm>
                <a:off x="5267" y="1154"/>
                <a:ext cx="4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-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38"/>
              <p:cNvSpPr>
                <a:spLocks noChangeArrowheads="1"/>
              </p:cNvSpPr>
              <p:nvPr/>
            </p:nvSpPr>
            <p:spPr bwMode="auto">
              <a:xfrm>
                <a:off x="4828" y="1298"/>
                <a:ext cx="38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ность 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39"/>
              <p:cNvSpPr>
                <a:spLocks noChangeArrowheads="1"/>
              </p:cNvSpPr>
              <p:nvPr/>
            </p:nvSpPr>
            <p:spPr bwMode="auto">
              <a:xfrm>
                <a:off x="4722" y="1443"/>
                <a:ext cx="601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различий 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40"/>
              <p:cNvSpPr>
                <a:spLocks noChangeArrowheads="1"/>
              </p:cNvSpPr>
              <p:nvPr/>
            </p:nvSpPr>
            <p:spPr bwMode="auto">
              <a:xfrm>
                <a:off x="4904" y="1587"/>
                <a:ext cx="14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(p)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41"/>
              <p:cNvSpPr>
                <a:spLocks noChangeArrowheads="1"/>
              </p:cNvSpPr>
              <p:nvPr/>
            </p:nvSpPr>
            <p:spPr bwMode="auto">
              <a:xfrm>
                <a:off x="5068" y="1587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0" name="Rectangle 42"/>
              <p:cNvSpPr>
                <a:spLocks noChangeArrowheads="1"/>
              </p:cNvSpPr>
              <p:nvPr/>
            </p:nvSpPr>
            <p:spPr bwMode="auto">
              <a:xfrm>
                <a:off x="156" y="1144"/>
                <a:ext cx="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1" name="Rectangle 43"/>
              <p:cNvSpPr>
                <a:spLocks noChangeArrowheads="1"/>
              </p:cNvSpPr>
              <p:nvPr/>
            </p:nvSpPr>
            <p:spPr bwMode="auto">
              <a:xfrm>
                <a:off x="2484" y="1144"/>
                <a:ext cx="8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Rectangle 44"/>
              <p:cNvSpPr>
                <a:spLocks noChangeArrowheads="1"/>
              </p:cNvSpPr>
              <p:nvPr/>
            </p:nvSpPr>
            <p:spPr bwMode="auto">
              <a:xfrm>
                <a:off x="2492" y="1144"/>
                <a:ext cx="1203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Rectangle 45"/>
              <p:cNvSpPr>
                <a:spLocks noChangeArrowheads="1"/>
              </p:cNvSpPr>
              <p:nvPr/>
            </p:nvSpPr>
            <p:spPr bwMode="auto">
              <a:xfrm>
                <a:off x="3695" y="1144"/>
                <a:ext cx="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Rectangle 46"/>
              <p:cNvSpPr>
                <a:spLocks noChangeArrowheads="1"/>
              </p:cNvSpPr>
              <p:nvPr/>
            </p:nvSpPr>
            <p:spPr bwMode="auto">
              <a:xfrm>
                <a:off x="3702" y="1144"/>
                <a:ext cx="831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47"/>
              <p:cNvSpPr>
                <a:spLocks noChangeArrowheads="1"/>
              </p:cNvSpPr>
              <p:nvPr/>
            </p:nvSpPr>
            <p:spPr bwMode="auto">
              <a:xfrm>
                <a:off x="4533" y="1144"/>
                <a:ext cx="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48"/>
              <p:cNvSpPr>
                <a:spLocks noChangeArrowheads="1"/>
              </p:cNvSpPr>
              <p:nvPr/>
            </p:nvSpPr>
            <p:spPr bwMode="auto">
              <a:xfrm>
                <a:off x="4540" y="1144"/>
                <a:ext cx="810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49"/>
              <p:cNvSpPr>
                <a:spLocks noChangeArrowheads="1"/>
              </p:cNvSpPr>
              <p:nvPr/>
            </p:nvSpPr>
            <p:spPr bwMode="auto">
              <a:xfrm>
                <a:off x="5350" y="1144"/>
                <a:ext cx="7" cy="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50"/>
              <p:cNvSpPr>
                <a:spLocks noChangeArrowheads="1"/>
              </p:cNvSpPr>
              <p:nvPr/>
            </p:nvSpPr>
            <p:spPr bwMode="auto">
              <a:xfrm>
                <a:off x="156" y="1150"/>
                <a:ext cx="7" cy="5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51"/>
              <p:cNvSpPr>
                <a:spLocks noChangeArrowheads="1"/>
              </p:cNvSpPr>
              <p:nvPr/>
            </p:nvSpPr>
            <p:spPr bwMode="auto">
              <a:xfrm>
                <a:off x="2484" y="1150"/>
                <a:ext cx="8" cy="5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52"/>
              <p:cNvSpPr>
                <a:spLocks noChangeArrowheads="1"/>
              </p:cNvSpPr>
              <p:nvPr/>
            </p:nvSpPr>
            <p:spPr bwMode="auto">
              <a:xfrm>
                <a:off x="3695" y="1150"/>
                <a:ext cx="7" cy="5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53"/>
              <p:cNvSpPr>
                <a:spLocks noChangeArrowheads="1"/>
              </p:cNvSpPr>
              <p:nvPr/>
            </p:nvSpPr>
            <p:spPr bwMode="auto">
              <a:xfrm>
                <a:off x="4533" y="1150"/>
                <a:ext cx="7" cy="5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54"/>
              <p:cNvSpPr>
                <a:spLocks noChangeArrowheads="1"/>
              </p:cNvSpPr>
              <p:nvPr/>
            </p:nvSpPr>
            <p:spPr bwMode="auto">
              <a:xfrm>
                <a:off x="5350" y="1150"/>
                <a:ext cx="7" cy="5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55"/>
              <p:cNvSpPr>
                <a:spLocks noChangeArrowheads="1"/>
              </p:cNvSpPr>
              <p:nvPr/>
            </p:nvSpPr>
            <p:spPr bwMode="auto">
              <a:xfrm>
                <a:off x="330" y="1755"/>
                <a:ext cx="142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Боли  в  области  сердца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Rectangle 56"/>
              <p:cNvSpPr>
                <a:spLocks noChangeArrowheads="1"/>
              </p:cNvSpPr>
              <p:nvPr/>
            </p:nvSpPr>
            <p:spPr bwMode="auto">
              <a:xfrm>
                <a:off x="1922" y="173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ectangle 57"/>
              <p:cNvSpPr>
                <a:spLocks noChangeArrowheads="1"/>
              </p:cNvSpPr>
              <p:nvPr/>
            </p:nvSpPr>
            <p:spPr bwMode="auto">
              <a:xfrm>
                <a:off x="3008" y="1738"/>
                <a:ext cx="23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21,8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Rectangle 58"/>
              <p:cNvSpPr>
                <a:spLocks noChangeArrowheads="1"/>
              </p:cNvSpPr>
              <p:nvPr/>
            </p:nvSpPr>
            <p:spPr bwMode="auto">
              <a:xfrm>
                <a:off x="3270" y="1738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59"/>
              <p:cNvSpPr>
                <a:spLocks noChangeArrowheads="1"/>
              </p:cNvSpPr>
              <p:nvPr/>
            </p:nvSpPr>
            <p:spPr bwMode="auto">
              <a:xfrm>
                <a:off x="4065" y="1738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8,0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Rectangle 60"/>
              <p:cNvSpPr>
                <a:spLocks noChangeArrowheads="1"/>
              </p:cNvSpPr>
              <p:nvPr/>
            </p:nvSpPr>
            <p:spPr bwMode="auto">
              <a:xfrm>
                <a:off x="4254" y="173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Rectangle 61"/>
              <p:cNvSpPr>
                <a:spLocks noChangeArrowheads="1"/>
              </p:cNvSpPr>
              <p:nvPr/>
            </p:nvSpPr>
            <p:spPr bwMode="auto">
              <a:xfrm>
                <a:off x="4803" y="1738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tangle 62"/>
              <p:cNvSpPr>
                <a:spLocks noChangeArrowheads="1"/>
              </p:cNvSpPr>
              <p:nvPr/>
            </p:nvSpPr>
            <p:spPr bwMode="auto">
              <a:xfrm>
                <a:off x="5189" y="173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Rectangle 63"/>
              <p:cNvSpPr>
                <a:spLocks noChangeArrowheads="1"/>
              </p:cNvSpPr>
              <p:nvPr/>
            </p:nvSpPr>
            <p:spPr bwMode="auto">
              <a:xfrm>
                <a:off x="156" y="172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Rectangle 64"/>
              <p:cNvSpPr>
                <a:spLocks noChangeArrowheads="1"/>
              </p:cNvSpPr>
              <p:nvPr/>
            </p:nvSpPr>
            <p:spPr bwMode="auto">
              <a:xfrm>
                <a:off x="163" y="1728"/>
                <a:ext cx="2321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ectangle 65"/>
              <p:cNvSpPr>
                <a:spLocks noChangeArrowheads="1"/>
              </p:cNvSpPr>
              <p:nvPr/>
            </p:nvSpPr>
            <p:spPr bwMode="auto">
              <a:xfrm>
                <a:off x="2484" y="1728"/>
                <a:ext cx="8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66"/>
              <p:cNvSpPr>
                <a:spLocks noChangeArrowheads="1"/>
              </p:cNvSpPr>
              <p:nvPr/>
            </p:nvSpPr>
            <p:spPr bwMode="auto">
              <a:xfrm>
                <a:off x="2492" y="1728"/>
                <a:ext cx="1203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 67"/>
              <p:cNvSpPr>
                <a:spLocks noChangeArrowheads="1"/>
              </p:cNvSpPr>
              <p:nvPr/>
            </p:nvSpPr>
            <p:spPr bwMode="auto">
              <a:xfrm>
                <a:off x="3695" y="172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68"/>
              <p:cNvSpPr>
                <a:spLocks noChangeArrowheads="1"/>
              </p:cNvSpPr>
              <p:nvPr/>
            </p:nvSpPr>
            <p:spPr bwMode="auto">
              <a:xfrm>
                <a:off x="3702" y="1728"/>
                <a:ext cx="831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69"/>
              <p:cNvSpPr>
                <a:spLocks noChangeArrowheads="1"/>
              </p:cNvSpPr>
              <p:nvPr/>
            </p:nvSpPr>
            <p:spPr bwMode="auto">
              <a:xfrm>
                <a:off x="4533" y="172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70"/>
              <p:cNvSpPr>
                <a:spLocks noChangeArrowheads="1"/>
              </p:cNvSpPr>
              <p:nvPr/>
            </p:nvSpPr>
            <p:spPr bwMode="auto">
              <a:xfrm>
                <a:off x="4540" y="1728"/>
                <a:ext cx="810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71"/>
              <p:cNvSpPr>
                <a:spLocks noChangeArrowheads="1"/>
              </p:cNvSpPr>
              <p:nvPr/>
            </p:nvSpPr>
            <p:spPr bwMode="auto">
              <a:xfrm>
                <a:off x="5350" y="1728"/>
                <a:ext cx="7" cy="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72"/>
              <p:cNvSpPr>
                <a:spLocks noChangeArrowheads="1"/>
              </p:cNvSpPr>
              <p:nvPr/>
            </p:nvSpPr>
            <p:spPr bwMode="auto">
              <a:xfrm>
                <a:off x="156" y="1735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1" name="Rectangle 73"/>
              <p:cNvSpPr>
                <a:spLocks noChangeArrowheads="1"/>
              </p:cNvSpPr>
              <p:nvPr/>
            </p:nvSpPr>
            <p:spPr bwMode="auto">
              <a:xfrm>
                <a:off x="2484" y="1735"/>
                <a:ext cx="8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Rectangle 74"/>
              <p:cNvSpPr>
                <a:spLocks noChangeArrowheads="1"/>
              </p:cNvSpPr>
              <p:nvPr/>
            </p:nvSpPr>
            <p:spPr bwMode="auto">
              <a:xfrm>
                <a:off x="3695" y="1735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Rectangle 75"/>
              <p:cNvSpPr>
                <a:spLocks noChangeArrowheads="1"/>
              </p:cNvSpPr>
              <p:nvPr/>
            </p:nvSpPr>
            <p:spPr bwMode="auto">
              <a:xfrm>
                <a:off x="4533" y="1735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4" name="Rectangle 76"/>
              <p:cNvSpPr>
                <a:spLocks noChangeArrowheads="1"/>
              </p:cNvSpPr>
              <p:nvPr/>
            </p:nvSpPr>
            <p:spPr bwMode="auto">
              <a:xfrm>
                <a:off x="5350" y="1735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5" name="Rectangle 77"/>
              <p:cNvSpPr>
                <a:spLocks noChangeArrowheads="1"/>
              </p:cNvSpPr>
              <p:nvPr/>
            </p:nvSpPr>
            <p:spPr bwMode="auto">
              <a:xfrm>
                <a:off x="315" y="1884"/>
                <a:ext cx="841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Сердцебиение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6" name="Rectangle 78"/>
              <p:cNvSpPr>
                <a:spLocks noChangeArrowheads="1"/>
              </p:cNvSpPr>
              <p:nvPr/>
            </p:nvSpPr>
            <p:spPr bwMode="auto">
              <a:xfrm>
                <a:off x="1232" y="1884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7" name="Rectangle 79"/>
              <p:cNvSpPr>
                <a:spLocks noChangeArrowheads="1"/>
              </p:cNvSpPr>
              <p:nvPr/>
            </p:nvSpPr>
            <p:spPr bwMode="auto">
              <a:xfrm>
                <a:off x="3041" y="1884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7,8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Rectangle 80"/>
              <p:cNvSpPr>
                <a:spLocks noChangeArrowheads="1"/>
              </p:cNvSpPr>
              <p:nvPr/>
            </p:nvSpPr>
            <p:spPr bwMode="auto">
              <a:xfrm>
                <a:off x="3230" y="1884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9" name="Rectangle 81"/>
              <p:cNvSpPr>
                <a:spLocks noChangeArrowheads="1"/>
              </p:cNvSpPr>
              <p:nvPr/>
            </p:nvSpPr>
            <p:spPr bwMode="auto">
              <a:xfrm>
                <a:off x="4065" y="1884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0,4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0" name="Rectangle 82"/>
              <p:cNvSpPr>
                <a:spLocks noChangeArrowheads="1"/>
              </p:cNvSpPr>
              <p:nvPr/>
            </p:nvSpPr>
            <p:spPr bwMode="auto">
              <a:xfrm>
                <a:off x="4254" y="1884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1" name="Rectangle 83"/>
              <p:cNvSpPr>
                <a:spLocks noChangeArrowheads="1"/>
              </p:cNvSpPr>
              <p:nvPr/>
            </p:nvSpPr>
            <p:spPr bwMode="auto">
              <a:xfrm>
                <a:off x="4803" y="1884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2" name="Rectangle 84"/>
              <p:cNvSpPr>
                <a:spLocks noChangeArrowheads="1"/>
              </p:cNvSpPr>
              <p:nvPr/>
            </p:nvSpPr>
            <p:spPr bwMode="auto">
              <a:xfrm>
                <a:off x="5189" y="1884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Rectangle 85"/>
              <p:cNvSpPr>
                <a:spLocks noChangeArrowheads="1"/>
              </p:cNvSpPr>
              <p:nvPr/>
            </p:nvSpPr>
            <p:spPr bwMode="auto">
              <a:xfrm>
                <a:off x="156" y="1880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Rectangle 86"/>
              <p:cNvSpPr>
                <a:spLocks noChangeArrowheads="1"/>
              </p:cNvSpPr>
              <p:nvPr/>
            </p:nvSpPr>
            <p:spPr bwMode="auto">
              <a:xfrm>
                <a:off x="2484" y="1880"/>
                <a:ext cx="8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5" name="Rectangle 87"/>
              <p:cNvSpPr>
                <a:spLocks noChangeArrowheads="1"/>
              </p:cNvSpPr>
              <p:nvPr/>
            </p:nvSpPr>
            <p:spPr bwMode="auto">
              <a:xfrm>
                <a:off x="3695" y="1880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Rectangle 88"/>
              <p:cNvSpPr>
                <a:spLocks noChangeArrowheads="1"/>
              </p:cNvSpPr>
              <p:nvPr/>
            </p:nvSpPr>
            <p:spPr bwMode="auto">
              <a:xfrm>
                <a:off x="4533" y="1880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7" name="Rectangle 89"/>
              <p:cNvSpPr>
                <a:spLocks noChangeArrowheads="1"/>
              </p:cNvSpPr>
              <p:nvPr/>
            </p:nvSpPr>
            <p:spPr bwMode="auto">
              <a:xfrm>
                <a:off x="5350" y="1880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8" name="Rectangle 90"/>
              <p:cNvSpPr>
                <a:spLocks noChangeArrowheads="1"/>
              </p:cNvSpPr>
              <p:nvPr/>
            </p:nvSpPr>
            <p:spPr bwMode="auto">
              <a:xfrm>
                <a:off x="322" y="2028"/>
                <a:ext cx="90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Головные  боли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Rectangle 91"/>
              <p:cNvSpPr>
                <a:spLocks noChangeArrowheads="1"/>
              </p:cNvSpPr>
              <p:nvPr/>
            </p:nvSpPr>
            <p:spPr bwMode="auto">
              <a:xfrm>
                <a:off x="1308" y="2028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0" name="Rectangle 92"/>
              <p:cNvSpPr>
                <a:spLocks noChangeArrowheads="1"/>
              </p:cNvSpPr>
              <p:nvPr/>
            </p:nvSpPr>
            <p:spPr bwMode="auto">
              <a:xfrm>
                <a:off x="3008" y="2028"/>
                <a:ext cx="23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32,7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1" name="Rectangle 93"/>
              <p:cNvSpPr>
                <a:spLocks noChangeArrowheads="1"/>
              </p:cNvSpPr>
              <p:nvPr/>
            </p:nvSpPr>
            <p:spPr bwMode="auto">
              <a:xfrm>
                <a:off x="3270" y="2028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Rectangle 94"/>
              <p:cNvSpPr>
                <a:spLocks noChangeArrowheads="1"/>
              </p:cNvSpPr>
              <p:nvPr/>
            </p:nvSpPr>
            <p:spPr bwMode="auto">
              <a:xfrm>
                <a:off x="4065" y="2028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5,9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ectangle 95"/>
              <p:cNvSpPr>
                <a:spLocks noChangeArrowheads="1"/>
              </p:cNvSpPr>
              <p:nvPr/>
            </p:nvSpPr>
            <p:spPr bwMode="auto">
              <a:xfrm>
                <a:off x="4254" y="202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4" name="Rectangle 96"/>
              <p:cNvSpPr>
                <a:spLocks noChangeArrowheads="1"/>
              </p:cNvSpPr>
              <p:nvPr/>
            </p:nvSpPr>
            <p:spPr bwMode="auto">
              <a:xfrm>
                <a:off x="4803" y="2028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5" name="Rectangle 97"/>
              <p:cNvSpPr>
                <a:spLocks noChangeArrowheads="1"/>
              </p:cNvSpPr>
              <p:nvPr/>
            </p:nvSpPr>
            <p:spPr bwMode="auto">
              <a:xfrm>
                <a:off x="5189" y="2028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Rectangle 98"/>
              <p:cNvSpPr>
                <a:spLocks noChangeArrowheads="1"/>
              </p:cNvSpPr>
              <p:nvPr/>
            </p:nvSpPr>
            <p:spPr bwMode="auto">
              <a:xfrm>
                <a:off x="156" y="2025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7" name="Rectangle 99"/>
              <p:cNvSpPr>
                <a:spLocks noChangeArrowheads="1"/>
              </p:cNvSpPr>
              <p:nvPr/>
            </p:nvSpPr>
            <p:spPr bwMode="auto">
              <a:xfrm>
                <a:off x="2484" y="2025"/>
                <a:ext cx="8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8" name="Rectangle 100"/>
              <p:cNvSpPr>
                <a:spLocks noChangeArrowheads="1"/>
              </p:cNvSpPr>
              <p:nvPr/>
            </p:nvSpPr>
            <p:spPr bwMode="auto">
              <a:xfrm>
                <a:off x="3695" y="2025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 101"/>
              <p:cNvSpPr>
                <a:spLocks noChangeArrowheads="1"/>
              </p:cNvSpPr>
              <p:nvPr/>
            </p:nvSpPr>
            <p:spPr bwMode="auto">
              <a:xfrm>
                <a:off x="4533" y="2025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0" name="Rectangle 102"/>
              <p:cNvSpPr>
                <a:spLocks noChangeArrowheads="1"/>
              </p:cNvSpPr>
              <p:nvPr/>
            </p:nvSpPr>
            <p:spPr bwMode="auto">
              <a:xfrm>
                <a:off x="5350" y="2025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1" name="Rectangle 103"/>
              <p:cNvSpPr>
                <a:spLocks noChangeArrowheads="1"/>
              </p:cNvSpPr>
              <p:nvPr/>
            </p:nvSpPr>
            <p:spPr bwMode="auto">
              <a:xfrm>
                <a:off x="330" y="2185"/>
                <a:ext cx="189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Повышенная раздражительность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 104"/>
              <p:cNvSpPr>
                <a:spLocks noChangeArrowheads="1"/>
              </p:cNvSpPr>
              <p:nvPr/>
            </p:nvSpPr>
            <p:spPr bwMode="auto">
              <a:xfrm>
                <a:off x="2488" y="2173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3" name="Rectangle 105"/>
              <p:cNvSpPr>
                <a:spLocks noChangeArrowheads="1"/>
              </p:cNvSpPr>
              <p:nvPr/>
            </p:nvSpPr>
            <p:spPr bwMode="auto">
              <a:xfrm>
                <a:off x="3041" y="2173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2,4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4" name="Rectangle 106"/>
              <p:cNvSpPr>
                <a:spLocks noChangeArrowheads="1"/>
              </p:cNvSpPr>
              <p:nvPr/>
            </p:nvSpPr>
            <p:spPr bwMode="auto">
              <a:xfrm>
                <a:off x="3230" y="2173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Rectangle 107"/>
              <p:cNvSpPr>
                <a:spLocks noChangeArrowheads="1"/>
              </p:cNvSpPr>
              <p:nvPr/>
            </p:nvSpPr>
            <p:spPr bwMode="auto">
              <a:xfrm>
                <a:off x="4116" y="2173"/>
                <a:ext cx="68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–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Rectangle 108"/>
              <p:cNvSpPr>
                <a:spLocks noChangeArrowheads="1"/>
              </p:cNvSpPr>
              <p:nvPr/>
            </p:nvSpPr>
            <p:spPr bwMode="auto">
              <a:xfrm>
                <a:off x="4193" y="2173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7" name="Rectangle 109"/>
              <p:cNvSpPr>
                <a:spLocks noChangeArrowheads="1"/>
              </p:cNvSpPr>
              <p:nvPr/>
            </p:nvSpPr>
            <p:spPr bwMode="auto">
              <a:xfrm>
                <a:off x="4944" y="2173"/>
                <a:ext cx="6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–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Rectangle 110"/>
              <p:cNvSpPr>
                <a:spLocks noChangeArrowheads="1"/>
              </p:cNvSpPr>
              <p:nvPr/>
            </p:nvSpPr>
            <p:spPr bwMode="auto">
              <a:xfrm>
                <a:off x="5021" y="2173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Rectangle 111"/>
              <p:cNvSpPr>
                <a:spLocks noChangeArrowheads="1"/>
              </p:cNvSpPr>
              <p:nvPr/>
            </p:nvSpPr>
            <p:spPr bwMode="auto">
              <a:xfrm>
                <a:off x="156" y="2169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0" name="Rectangle 112"/>
              <p:cNvSpPr>
                <a:spLocks noChangeArrowheads="1"/>
              </p:cNvSpPr>
              <p:nvPr/>
            </p:nvSpPr>
            <p:spPr bwMode="auto">
              <a:xfrm>
                <a:off x="2484" y="2169"/>
                <a:ext cx="8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1" name="Rectangle 113"/>
              <p:cNvSpPr>
                <a:spLocks noChangeArrowheads="1"/>
              </p:cNvSpPr>
              <p:nvPr/>
            </p:nvSpPr>
            <p:spPr bwMode="auto">
              <a:xfrm>
                <a:off x="3695" y="2169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2" name="Rectangle 114"/>
              <p:cNvSpPr>
                <a:spLocks noChangeArrowheads="1"/>
              </p:cNvSpPr>
              <p:nvPr/>
            </p:nvSpPr>
            <p:spPr bwMode="auto">
              <a:xfrm>
                <a:off x="4533" y="2169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Rectangle 115"/>
              <p:cNvSpPr>
                <a:spLocks noChangeArrowheads="1"/>
              </p:cNvSpPr>
              <p:nvPr/>
            </p:nvSpPr>
            <p:spPr bwMode="auto">
              <a:xfrm>
                <a:off x="5350" y="2169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Rectangle 116"/>
              <p:cNvSpPr>
                <a:spLocks noChangeArrowheads="1"/>
              </p:cNvSpPr>
              <p:nvPr/>
            </p:nvSpPr>
            <p:spPr bwMode="auto">
              <a:xfrm>
                <a:off x="387" y="2317"/>
                <a:ext cx="1" cy="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5" name="Rectangle 117"/>
              <p:cNvSpPr>
                <a:spLocks noChangeArrowheads="1"/>
              </p:cNvSpPr>
              <p:nvPr/>
            </p:nvSpPr>
            <p:spPr bwMode="auto">
              <a:xfrm>
                <a:off x="330" y="2314"/>
                <a:ext cx="98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Общая  слабость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Rectangle 118"/>
              <p:cNvSpPr>
                <a:spLocks noChangeArrowheads="1"/>
              </p:cNvSpPr>
              <p:nvPr/>
            </p:nvSpPr>
            <p:spPr bwMode="auto">
              <a:xfrm>
                <a:off x="1402" y="231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7" name="Rectangle 119"/>
              <p:cNvSpPr>
                <a:spLocks noChangeArrowheads="1"/>
              </p:cNvSpPr>
              <p:nvPr/>
            </p:nvSpPr>
            <p:spPr bwMode="auto">
              <a:xfrm>
                <a:off x="3008" y="2317"/>
                <a:ext cx="23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26,9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Rectangle 120"/>
              <p:cNvSpPr>
                <a:spLocks noChangeArrowheads="1"/>
              </p:cNvSpPr>
              <p:nvPr/>
            </p:nvSpPr>
            <p:spPr bwMode="auto">
              <a:xfrm>
                <a:off x="3270" y="2317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9" name="Rectangle 121"/>
              <p:cNvSpPr>
                <a:spLocks noChangeArrowheads="1"/>
              </p:cNvSpPr>
              <p:nvPr/>
            </p:nvSpPr>
            <p:spPr bwMode="auto">
              <a:xfrm>
                <a:off x="4065" y="2317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2,1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0" name="Rectangle 122"/>
              <p:cNvSpPr>
                <a:spLocks noChangeArrowheads="1"/>
              </p:cNvSpPr>
              <p:nvPr/>
            </p:nvSpPr>
            <p:spPr bwMode="auto">
              <a:xfrm>
                <a:off x="4254" y="231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1" name="Rectangle 123"/>
              <p:cNvSpPr>
                <a:spLocks noChangeArrowheads="1"/>
              </p:cNvSpPr>
              <p:nvPr/>
            </p:nvSpPr>
            <p:spPr bwMode="auto">
              <a:xfrm>
                <a:off x="4803" y="2317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2" name="Rectangle 124"/>
              <p:cNvSpPr>
                <a:spLocks noChangeArrowheads="1"/>
              </p:cNvSpPr>
              <p:nvPr/>
            </p:nvSpPr>
            <p:spPr bwMode="auto">
              <a:xfrm>
                <a:off x="5189" y="231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3" name="Rectangle 125"/>
              <p:cNvSpPr>
                <a:spLocks noChangeArrowheads="1"/>
              </p:cNvSpPr>
              <p:nvPr/>
            </p:nvSpPr>
            <p:spPr bwMode="auto">
              <a:xfrm>
                <a:off x="156" y="231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4" name="Rectangle 126"/>
              <p:cNvSpPr>
                <a:spLocks noChangeArrowheads="1"/>
              </p:cNvSpPr>
              <p:nvPr/>
            </p:nvSpPr>
            <p:spPr bwMode="auto">
              <a:xfrm>
                <a:off x="2484" y="2314"/>
                <a:ext cx="8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5" name="Rectangle 127"/>
              <p:cNvSpPr>
                <a:spLocks noChangeArrowheads="1"/>
              </p:cNvSpPr>
              <p:nvPr/>
            </p:nvSpPr>
            <p:spPr bwMode="auto">
              <a:xfrm>
                <a:off x="3695" y="231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6" name="Rectangle 128"/>
              <p:cNvSpPr>
                <a:spLocks noChangeArrowheads="1"/>
              </p:cNvSpPr>
              <p:nvPr/>
            </p:nvSpPr>
            <p:spPr bwMode="auto">
              <a:xfrm>
                <a:off x="4533" y="231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7" name="Rectangle 129"/>
              <p:cNvSpPr>
                <a:spLocks noChangeArrowheads="1"/>
              </p:cNvSpPr>
              <p:nvPr/>
            </p:nvSpPr>
            <p:spPr bwMode="auto">
              <a:xfrm>
                <a:off x="5350" y="231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8" name="Rectangle 130"/>
              <p:cNvSpPr>
                <a:spLocks noChangeArrowheads="1"/>
              </p:cNvSpPr>
              <p:nvPr/>
            </p:nvSpPr>
            <p:spPr bwMode="auto">
              <a:xfrm>
                <a:off x="330" y="2443"/>
                <a:ext cx="167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marL="180975" indent="-180975"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Боли  и  судороги  в  мышцах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9" name="Rectangle 131"/>
              <p:cNvSpPr>
                <a:spLocks noChangeArrowheads="1"/>
              </p:cNvSpPr>
              <p:nvPr/>
            </p:nvSpPr>
            <p:spPr bwMode="auto">
              <a:xfrm>
                <a:off x="2213" y="2461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Rectangle 132"/>
              <p:cNvSpPr>
                <a:spLocks noChangeArrowheads="1"/>
              </p:cNvSpPr>
              <p:nvPr/>
            </p:nvSpPr>
            <p:spPr bwMode="auto">
              <a:xfrm>
                <a:off x="3041" y="2461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7,9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1" name="Rectangle 133"/>
              <p:cNvSpPr>
                <a:spLocks noChangeArrowheads="1"/>
              </p:cNvSpPr>
              <p:nvPr/>
            </p:nvSpPr>
            <p:spPr bwMode="auto">
              <a:xfrm>
                <a:off x="3230" y="2461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2" name="Rectangle 134"/>
              <p:cNvSpPr>
                <a:spLocks noChangeArrowheads="1"/>
              </p:cNvSpPr>
              <p:nvPr/>
            </p:nvSpPr>
            <p:spPr bwMode="auto">
              <a:xfrm>
                <a:off x="4065" y="2461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1,7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Rectangle 135"/>
              <p:cNvSpPr>
                <a:spLocks noChangeArrowheads="1"/>
              </p:cNvSpPr>
              <p:nvPr/>
            </p:nvSpPr>
            <p:spPr bwMode="auto">
              <a:xfrm>
                <a:off x="4254" y="2461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4" name="Rectangle 136"/>
              <p:cNvSpPr>
                <a:spLocks noChangeArrowheads="1"/>
              </p:cNvSpPr>
              <p:nvPr/>
            </p:nvSpPr>
            <p:spPr bwMode="auto">
              <a:xfrm>
                <a:off x="4803" y="2461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5" name="Rectangle 137"/>
              <p:cNvSpPr>
                <a:spLocks noChangeArrowheads="1"/>
              </p:cNvSpPr>
              <p:nvPr/>
            </p:nvSpPr>
            <p:spPr bwMode="auto">
              <a:xfrm>
                <a:off x="5189" y="2461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6" name="Rectangle 138"/>
              <p:cNvSpPr>
                <a:spLocks noChangeArrowheads="1"/>
              </p:cNvSpPr>
              <p:nvPr/>
            </p:nvSpPr>
            <p:spPr bwMode="auto">
              <a:xfrm>
                <a:off x="156" y="2458"/>
                <a:ext cx="7" cy="1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7" name="Rectangle 139"/>
              <p:cNvSpPr>
                <a:spLocks noChangeArrowheads="1"/>
              </p:cNvSpPr>
              <p:nvPr/>
            </p:nvSpPr>
            <p:spPr bwMode="auto">
              <a:xfrm>
                <a:off x="2484" y="2458"/>
                <a:ext cx="8" cy="1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8" name="Rectangle 140"/>
              <p:cNvSpPr>
                <a:spLocks noChangeArrowheads="1"/>
              </p:cNvSpPr>
              <p:nvPr/>
            </p:nvSpPr>
            <p:spPr bwMode="auto">
              <a:xfrm>
                <a:off x="3695" y="2458"/>
                <a:ext cx="7" cy="1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Rectangle 141"/>
              <p:cNvSpPr>
                <a:spLocks noChangeArrowheads="1"/>
              </p:cNvSpPr>
              <p:nvPr/>
            </p:nvSpPr>
            <p:spPr bwMode="auto">
              <a:xfrm>
                <a:off x="4533" y="2458"/>
                <a:ext cx="7" cy="1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0" name="Rectangle 142"/>
              <p:cNvSpPr>
                <a:spLocks noChangeArrowheads="1"/>
              </p:cNvSpPr>
              <p:nvPr/>
            </p:nvSpPr>
            <p:spPr bwMode="auto">
              <a:xfrm>
                <a:off x="5350" y="2458"/>
                <a:ext cx="7" cy="146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1" name="Rectangle 143"/>
              <p:cNvSpPr>
                <a:spLocks noChangeArrowheads="1"/>
              </p:cNvSpPr>
              <p:nvPr/>
            </p:nvSpPr>
            <p:spPr bwMode="auto">
              <a:xfrm>
                <a:off x="330" y="2615"/>
                <a:ext cx="156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Боли  в  костях  и  суставах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2" name="Rectangle 144"/>
              <p:cNvSpPr>
                <a:spLocks noChangeArrowheads="1"/>
              </p:cNvSpPr>
              <p:nvPr/>
            </p:nvSpPr>
            <p:spPr bwMode="auto">
              <a:xfrm>
                <a:off x="2079" y="260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3" name="Rectangle 145"/>
              <p:cNvSpPr>
                <a:spLocks noChangeArrowheads="1"/>
              </p:cNvSpPr>
              <p:nvPr/>
            </p:nvSpPr>
            <p:spPr bwMode="auto">
              <a:xfrm>
                <a:off x="3008" y="2607"/>
                <a:ext cx="23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16,1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4" name="Rectangle 146"/>
              <p:cNvSpPr>
                <a:spLocks noChangeArrowheads="1"/>
              </p:cNvSpPr>
              <p:nvPr/>
            </p:nvSpPr>
            <p:spPr bwMode="auto">
              <a:xfrm>
                <a:off x="3270" y="2607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5" name="Rectangle 147"/>
              <p:cNvSpPr>
                <a:spLocks noChangeArrowheads="1"/>
              </p:cNvSpPr>
              <p:nvPr/>
            </p:nvSpPr>
            <p:spPr bwMode="auto">
              <a:xfrm>
                <a:off x="4065" y="2607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2,1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6" name="Rectangle 148"/>
              <p:cNvSpPr>
                <a:spLocks noChangeArrowheads="1"/>
              </p:cNvSpPr>
              <p:nvPr/>
            </p:nvSpPr>
            <p:spPr bwMode="auto">
              <a:xfrm>
                <a:off x="4254" y="260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7" name="Rectangle 149"/>
              <p:cNvSpPr>
                <a:spLocks noChangeArrowheads="1"/>
              </p:cNvSpPr>
              <p:nvPr/>
            </p:nvSpPr>
            <p:spPr bwMode="auto">
              <a:xfrm>
                <a:off x="4803" y="2607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8" name="Rectangle 150"/>
              <p:cNvSpPr>
                <a:spLocks noChangeArrowheads="1"/>
              </p:cNvSpPr>
              <p:nvPr/>
            </p:nvSpPr>
            <p:spPr bwMode="auto">
              <a:xfrm>
                <a:off x="5189" y="2607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9" name="Rectangle 151"/>
              <p:cNvSpPr>
                <a:spLocks noChangeArrowheads="1"/>
              </p:cNvSpPr>
              <p:nvPr/>
            </p:nvSpPr>
            <p:spPr bwMode="auto">
              <a:xfrm>
                <a:off x="156" y="260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0" name="Rectangle 152"/>
              <p:cNvSpPr>
                <a:spLocks noChangeArrowheads="1"/>
              </p:cNvSpPr>
              <p:nvPr/>
            </p:nvSpPr>
            <p:spPr bwMode="auto">
              <a:xfrm>
                <a:off x="2484" y="2604"/>
                <a:ext cx="8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Rectangle 153"/>
              <p:cNvSpPr>
                <a:spLocks noChangeArrowheads="1"/>
              </p:cNvSpPr>
              <p:nvPr/>
            </p:nvSpPr>
            <p:spPr bwMode="auto">
              <a:xfrm>
                <a:off x="3695" y="260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2" name="Rectangle 154"/>
              <p:cNvSpPr>
                <a:spLocks noChangeArrowheads="1"/>
              </p:cNvSpPr>
              <p:nvPr/>
            </p:nvSpPr>
            <p:spPr bwMode="auto">
              <a:xfrm>
                <a:off x="4533" y="260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3" name="Rectangle 155"/>
              <p:cNvSpPr>
                <a:spLocks noChangeArrowheads="1"/>
              </p:cNvSpPr>
              <p:nvPr/>
            </p:nvSpPr>
            <p:spPr bwMode="auto">
              <a:xfrm>
                <a:off x="5350" y="2604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4" name="Rectangle 156"/>
              <p:cNvSpPr>
                <a:spLocks noChangeArrowheads="1"/>
              </p:cNvSpPr>
              <p:nvPr/>
            </p:nvSpPr>
            <p:spPr bwMode="auto">
              <a:xfrm>
                <a:off x="330" y="2744"/>
                <a:ext cx="1447" cy="1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Диспептические  жалобы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5" name="Rectangle 157"/>
              <p:cNvSpPr>
                <a:spLocks noChangeArrowheads="1"/>
              </p:cNvSpPr>
              <p:nvPr/>
            </p:nvSpPr>
            <p:spPr bwMode="auto">
              <a:xfrm>
                <a:off x="1932" y="2751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6" name="Rectangle 158"/>
              <p:cNvSpPr>
                <a:spLocks noChangeArrowheads="1"/>
              </p:cNvSpPr>
              <p:nvPr/>
            </p:nvSpPr>
            <p:spPr bwMode="auto">
              <a:xfrm>
                <a:off x="3041" y="2751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9,8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Rectangle 159"/>
              <p:cNvSpPr>
                <a:spLocks noChangeArrowheads="1"/>
              </p:cNvSpPr>
              <p:nvPr/>
            </p:nvSpPr>
            <p:spPr bwMode="auto">
              <a:xfrm>
                <a:off x="3230" y="2751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8" name="Rectangle 160"/>
              <p:cNvSpPr>
                <a:spLocks noChangeArrowheads="1"/>
              </p:cNvSpPr>
              <p:nvPr/>
            </p:nvSpPr>
            <p:spPr bwMode="auto">
              <a:xfrm>
                <a:off x="4065" y="2751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5,5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9" name="Rectangle 161"/>
              <p:cNvSpPr>
                <a:spLocks noChangeArrowheads="1"/>
              </p:cNvSpPr>
              <p:nvPr/>
            </p:nvSpPr>
            <p:spPr bwMode="auto">
              <a:xfrm>
                <a:off x="4254" y="2751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0" name="Rectangle 162"/>
              <p:cNvSpPr>
                <a:spLocks noChangeArrowheads="1"/>
              </p:cNvSpPr>
              <p:nvPr/>
            </p:nvSpPr>
            <p:spPr bwMode="auto">
              <a:xfrm>
                <a:off x="4944" y="2751"/>
                <a:ext cx="6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–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1" name="Rectangle 163"/>
              <p:cNvSpPr>
                <a:spLocks noChangeArrowheads="1"/>
              </p:cNvSpPr>
              <p:nvPr/>
            </p:nvSpPr>
            <p:spPr bwMode="auto">
              <a:xfrm>
                <a:off x="5021" y="2751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2" name="Rectangle 164"/>
              <p:cNvSpPr>
                <a:spLocks noChangeArrowheads="1"/>
              </p:cNvSpPr>
              <p:nvPr/>
            </p:nvSpPr>
            <p:spPr bwMode="auto">
              <a:xfrm>
                <a:off x="156" y="2748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Rectangle 165"/>
              <p:cNvSpPr>
                <a:spLocks noChangeArrowheads="1"/>
              </p:cNvSpPr>
              <p:nvPr/>
            </p:nvSpPr>
            <p:spPr bwMode="auto">
              <a:xfrm>
                <a:off x="2484" y="2748"/>
                <a:ext cx="8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4" name="Rectangle 166"/>
              <p:cNvSpPr>
                <a:spLocks noChangeArrowheads="1"/>
              </p:cNvSpPr>
              <p:nvPr/>
            </p:nvSpPr>
            <p:spPr bwMode="auto">
              <a:xfrm>
                <a:off x="3695" y="2748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5" name="Rectangle 167"/>
              <p:cNvSpPr>
                <a:spLocks noChangeArrowheads="1"/>
              </p:cNvSpPr>
              <p:nvPr/>
            </p:nvSpPr>
            <p:spPr bwMode="auto">
              <a:xfrm>
                <a:off x="4533" y="2748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6" name="Rectangle 168"/>
              <p:cNvSpPr>
                <a:spLocks noChangeArrowheads="1"/>
              </p:cNvSpPr>
              <p:nvPr/>
            </p:nvSpPr>
            <p:spPr bwMode="auto">
              <a:xfrm>
                <a:off x="5350" y="2748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7" name="Rectangle 169"/>
              <p:cNvSpPr>
                <a:spLocks noChangeArrowheads="1"/>
              </p:cNvSpPr>
              <p:nvPr/>
            </p:nvSpPr>
            <p:spPr bwMode="auto">
              <a:xfrm>
                <a:off x="330" y="2873"/>
                <a:ext cx="44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Кашель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8" name="Rectangle 170"/>
              <p:cNvSpPr>
                <a:spLocks noChangeArrowheads="1"/>
              </p:cNvSpPr>
              <p:nvPr/>
            </p:nvSpPr>
            <p:spPr bwMode="auto">
              <a:xfrm>
                <a:off x="754" y="2896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9" name="Rectangle 171"/>
              <p:cNvSpPr>
                <a:spLocks noChangeArrowheads="1"/>
              </p:cNvSpPr>
              <p:nvPr/>
            </p:nvSpPr>
            <p:spPr bwMode="auto">
              <a:xfrm>
                <a:off x="3041" y="2896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1,0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Rectangle 172"/>
              <p:cNvSpPr>
                <a:spLocks noChangeArrowheads="1"/>
              </p:cNvSpPr>
              <p:nvPr/>
            </p:nvSpPr>
            <p:spPr bwMode="auto">
              <a:xfrm>
                <a:off x="3230" y="2896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1" name="Rectangle 173"/>
              <p:cNvSpPr>
                <a:spLocks noChangeArrowheads="1"/>
              </p:cNvSpPr>
              <p:nvPr/>
            </p:nvSpPr>
            <p:spPr bwMode="auto">
              <a:xfrm>
                <a:off x="4065" y="2896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7,2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2" name="Rectangle 174"/>
              <p:cNvSpPr>
                <a:spLocks noChangeArrowheads="1"/>
              </p:cNvSpPr>
              <p:nvPr/>
            </p:nvSpPr>
            <p:spPr bwMode="auto">
              <a:xfrm>
                <a:off x="4254" y="2896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3" name="Rectangle 175"/>
              <p:cNvSpPr>
                <a:spLocks noChangeArrowheads="1"/>
              </p:cNvSpPr>
              <p:nvPr/>
            </p:nvSpPr>
            <p:spPr bwMode="auto">
              <a:xfrm>
                <a:off x="4944" y="2896"/>
                <a:ext cx="6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–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4" name="Rectangle 176"/>
              <p:cNvSpPr>
                <a:spLocks noChangeArrowheads="1"/>
              </p:cNvSpPr>
              <p:nvPr/>
            </p:nvSpPr>
            <p:spPr bwMode="auto">
              <a:xfrm>
                <a:off x="5021" y="2896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5" name="Rectangle 177"/>
              <p:cNvSpPr>
                <a:spLocks noChangeArrowheads="1"/>
              </p:cNvSpPr>
              <p:nvPr/>
            </p:nvSpPr>
            <p:spPr bwMode="auto">
              <a:xfrm>
                <a:off x="156" y="2893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6" name="Rectangle 178"/>
              <p:cNvSpPr>
                <a:spLocks noChangeArrowheads="1"/>
              </p:cNvSpPr>
              <p:nvPr/>
            </p:nvSpPr>
            <p:spPr bwMode="auto">
              <a:xfrm>
                <a:off x="2484" y="2893"/>
                <a:ext cx="8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Rectangle 179"/>
              <p:cNvSpPr>
                <a:spLocks noChangeArrowheads="1"/>
              </p:cNvSpPr>
              <p:nvPr/>
            </p:nvSpPr>
            <p:spPr bwMode="auto">
              <a:xfrm>
                <a:off x="3695" y="2893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Rectangle 180"/>
              <p:cNvSpPr>
                <a:spLocks noChangeArrowheads="1"/>
              </p:cNvSpPr>
              <p:nvPr/>
            </p:nvSpPr>
            <p:spPr bwMode="auto">
              <a:xfrm>
                <a:off x="4533" y="2893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9" name="Rectangle 181"/>
              <p:cNvSpPr>
                <a:spLocks noChangeArrowheads="1"/>
              </p:cNvSpPr>
              <p:nvPr/>
            </p:nvSpPr>
            <p:spPr bwMode="auto">
              <a:xfrm>
                <a:off x="5350" y="2893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0" name="Rectangle 182"/>
              <p:cNvSpPr>
                <a:spLocks noChangeArrowheads="1"/>
              </p:cNvSpPr>
              <p:nvPr/>
            </p:nvSpPr>
            <p:spPr bwMode="auto">
              <a:xfrm>
                <a:off x="330" y="3002"/>
                <a:ext cx="473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Одышка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1" name="Rectangle 183"/>
              <p:cNvSpPr>
                <a:spLocks noChangeArrowheads="1"/>
              </p:cNvSpPr>
              <p:nvPr/>
            </p:nvSpPr>
            <p:spPr bwMode="auto">
              <a:xfrm>
                <a:off x="794" y="3040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2" name="Rectangle 184"/>
              <p:cNvSpPr>
                <a:spLocks noChangeArrowheads="1"/>
              </p:cNvSpPr>
              <p:nvPr/>
            </p:nvSpPr>
            <p:spPr bwMode="auto">
              <a:xfrm>
                <a:off x="3041" y="3040"/>
                <a:ext cx="170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9,5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3" name="Rectangle 185"/>
              <p:cNvSpPr>
                <a:spLocks noChangeArrowheads="1"/>
              </p:cNvSpPr>
              <p:nvPr/>
            </p:nvSpPr>
            <p:spPr bwMode="auto">
              <a:xfrm>
                <a:off x="3230" y="3040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4" name="Rectangle 186"/>
              <p:cNvSpPr>
                <a:spLocks noChangeArrowheads="1"/>
              </p:cNvSpPr>
              <p:nvPr/>
            </p:nvSpPr>
            <p:spPr bwMode="auto">
              <a:xfrm>
                <a:off x="4065" y="3040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4,2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5" name="Rectangle 187"/>
              <p:cNvSpPr>
                <a:spLocks noChangeArrowheads="1"/>
              </p:cNvSpPr>
              <p:nvPr/>
            </p:nvSpPr>
            <p:spPr bwMode="auto">
              <a:xfrm>
                <a:off x="4254" y="3040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6" name="Rectangle 188"/>
              <p:cNvSpPr>
                <a:spLocks noChangeArrowheads="1"/>
              </p:cNvSpPr>
              <p:nvPr/>
            </p:nvSpPr>
            <p:spPr bwMode="auto">
              <a:xfrm>
                <a:off x="4944" y="3040"/>
                <a:ext cx="6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–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7" name="Rectangle 189"/>
              <p:cNvSpPr>
                <a:spLocks noChangeArrowheads="1"/>
              </p:cNvSpPr>
              <p:nvPr/>
            </p:nvSpPr>
            <p:spPr bwMode="auto">
              <a:xfrm>
                <a:off x="5021" y="3040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8" name="Rectangle 190"/>
              <p:cNvSpPr>
                <a:spLocks noChangeArrowheads="1"/>
              </p:cNvSpPr>
              <p:nvPr/>
            </p:nvSpPr>
            <p:spPr bwMode="auto">
              <a:xfrm>
                <a:off x="156" y="3037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Rectangle 191"/>
              <p:cNvSpPr>
                <a:spLocks noChangeArrowheads="1"/>
              </p:cNvSpPr>
              <p:nvPr/>
            </p:nvSpPr>
            <p:spPr bwMode="auto">
              <a:xfrm>
                <a:off x="2484" y="3037"/>
                <a:ext cx="8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0" name="Rectangle 192"/>
              <p:cNvSpPr>
                <a:spLocks noChangeArrowheads="1"/>
              </p:cNvSpPr>
              <p:nvPr/>
            </p:nvSpPr>
            <p:spPr bwMode="auto">
              <a:xfrm>
                <a:off x="3695" y="3037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1" name="Rectangle 193"/>
              <p:cNvSpPr>
                <a:spLocks noChangeArrowheads="1"/>
              </p:cNvSpPr>
              <p:nvPr/>
            </p:nvSpPr>
            <p:spPr bwMode="auto">
              <a:xfrm>
                <a:off x="4533" y="3037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2" name="Rectangle 194"/>
              <p:cNvSpPr>
                <a:spLocks noChangeArrowheads="1"/>
              </p:cNvSpPr>
              <p:nvPr/>
            </p:nvSpPr>
            <p:spPr bwMode="auto">
              <a:xfrm>
                <a:off x="5350" y="3037"/>
                <a:ext cx="7" cy="14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Rectangle 195"/>
              <p:cNvSpPr>
                <a:spLocks noChangeArrowheads="1"/>
              </p:cNvSpPr>
              <p:nvPr/>
            </p:nvSpPr>
            <p:spPr bwMode="auto">
              <a:xfrm>
                <a:off x="330" y="3175"/>
                <a:ext cx="1453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Повышенная  потливость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4" name="Rectangle 196"/>
              <p:cNvSpPr>
                <a:spLocks noChangeArrowheads="1"/>
              </p:cNvSpPr>
              <p:nvPr/>
            </p:nvSpPr>
            <p:spPr bwMode="auto">
              <a:xfrm>
                <a:off x="1958" y="3185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5" name="Rectangle 197"/>
              <p:cNvSpPr>
                <a:spLocks noChangeArrowheads="1"/>
              </p:cNvSpPr>
              <p:nvPr/>
            </p:nvSpPr>
            <p:spPr bwMode="auto">
              <a:xfrm>
                <a:off x="3008" y="3185"/>
                <a:ext cx="23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26,3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6" name="Rectangle 198"/>
              <p:cNvSpPr>
                <a:spLocks noChangeArrowheads="1"/>
              </p:cNvSpPr>
              <p:nvPr/>
            </p:nvSpPr>
            <p:spPr bwMode="auto">
              <a:xfrm>
                <a:off x="3270" y="3185"/>
                <a:ext cx="34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7" name="Rectangle 199"/>
              <p:cNvSpPr>
                <a:spLocks noChangeArrowheads="1"/>
              </p:cNvSpPr>
              <p:nvPr/>
            </p:nvSpPr>
            <p:spPr bwMode="auto">
              <a:xfrm>
                <a:off x="4065" y="3185"/>
                <a:ext cx="169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1,7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8" name="Rectangle 200"/>
              <p:cNvSpPr>
                <a:spLocks noChangeArrowheads="1"/>
              </p:cNvSpPr>
              <p:nvPr/>
            </p:nvSpPr>
            <p:spPr bwMode="auto">
              <a:xfrm>
                <a:off x="4254" y="3185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Rectangle 201"/>
              <p:cNvSpPr>
                <a:spLocks noChangeArrowheads="1"/>
              </p:cNvSpPr>
              <p:nvPr/>
            </p:nvSpPr>
            <p:spPr bwMode="auto">
              <a:xfrm>
                <a:off x="4803" y="3185"/>
                <a:ext cx="352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0,001*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0" name="Rectangle 202"/>
              <p:cNvSpPr>
                <a:spLocks noChangeArrowheads="1"/>
              </p:cNvSpPr>
              <p:nvPr/>
            </p:nvSpPr>
            <p:spPr bwMode="auto">
              <a:xfrm>
                <a:off x="5189" y="3185"/>
                <a:ext cx="35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r>
                  <a:rPr lang="ru-RU" altLang="ru-RU" sz="1600" b="0">
                    <a:solidFill>
                      <a:srgbClr val="000000"/>
                    </a:solidFill>
                  </a:rPr>
                  <a:t> </a:t>
                </a: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1" name="Rectangle 203"/>
              <p:cNvSpPr>
                <a:spLocks noChangeArrowheads="1"/>
              </p:cNvSpPr>
              <p:nvPr/>
            </p:nvSpPr>
            <p:spPr bwMode="auto">
              <a:xfrm>
                <a:off x="156" y="3181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2" name="Rectangle 204"/>
              <p:cNvSpPr>
                <a:spLocks noChangeArrowheads="1"/>
              </p:cNvSpPr>
              <p:nvPr/>
            </p:nvSpPr>
            <p:spPr bwMode="auto">
              <a:xfrm>
                <a:off x="2484" y="3181"/>
                <a:ext cx="8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3" name="Rectangle 205"/>
              <p:cNvSpPr>
                <a:spLocks noChangeArrowheads="1"/>
              </p:cNvSpPr>
              <p:nvPr/>
            </p:nvSpPr>
            <p:spPr bwMode="auto">
              <a:xfrm>
                <a:off x="3695" y="3181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4" name="Rectangle 206"/>
              <p:cNvSpPr>
                <a:spLocks noChangeArrowheads="1"/>
              </p:cNvSpPr>
              <p:nvPr/>
            </p:nvSpPr>
            <p:spPr bwMode="auto">
              <a:xfrm>
                <a:off x="4533" y="3181"/>
                <a:ext cx="7" cy="14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algn="l" eaLnBrk="0" hangingPunct="0">
                  <a:spcBef>
                    <a:spcPct val="20000"/>
                  </a:spcBef>
                  <a:defRPr sz="2400" b="1">
                    <a:solidFill>
                      <a:srgbClr val="3333CC"/>
                    </a:solidFill>
                    <a:latin typeface="Arial" pitchFamily="34" charset="0"/>
                  </a:defRPr>
                </a:lvl1pPr>
                <a:lvl2pPr marL="742950" indent="-285750" algn="l" eaLnBrk="0" hangingPunct="0">
                  <a:spcBef>
                    <a:spcPct val="20000"/>
                  </a:spcBef>
                  <a:buBlip>
                    <a:blip r:embed="rId4"/>
                  </a:buBlip>
                  <a:defRPr b="1">
                    <a:solidFill>
                      <a:srgbClr val="3333CC"/>
                    </a:solidFill>
                    <a:latin typeface="Arial" pitchFamily="34" charset="0"/>
                  </a:defRPr>
                </a:lvl2pPr>
                <a:lvl3pPr marL="1143000" indent="-228600" algn="l" eaLnBrk="0" hangingPunct="0">
                  <a:spcBef>
                    <a:spcPct val="30000"/>
                  </a:spcBef>
                  <a:buClr>
                    <a:srgbClr val="0033CC"/>
                  </a:buClr>
                  <a:buFont typeface="Wingdings" pitchFamily="2" charset="2"/>
                  <a:buBlip>
                    <a:blip r:embed="rId4"/>
                  </a:buBlip>
                  <a:defRPr sz="1600" b="1">
                    <a:solidFill>
                      <a:srgbClr val="3333CC"/>
                    </a:solidFill>
                    <a:latin typeface="Arial" pitchFamily="34" charset="0"/>
                  </a:defRPr>
                </a:lvl3pPr>
                <a:lvl4pPr marL="16002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600">
                    <a:solidFill>
                      <a:srgbClr val="3333CC"/>
                    </a:solidFill>
                    <a:latin typeface="Arial" pitchFamily="34" charset="0"/>
                  </a:defRPr>
                </a:lvl4pPr>
                <a:lvl5pPr marL="2057400" indent="-228600" algn="l" eaLnBrk="0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lnSpc>
                    <a:spcPct val="70000"/>
                  </a:lnSpc>
                  <a:spcBef>
                    <a:spcPct val="25000"/>
                  </a:spcBef>
                  <a:spcAft>
                    <a:spcPct val="25000"/>
                  </a:spcAft>
                  <a:buClr>
                    <a:srgbClr val="33CC33"/>
                  </a:buClr>
                  <a:buFont typeface="Wingdings" pitchFamily="2" charset="2"/>
                  <a:buBlip>
                    <a:blip r:embed="rId4"/>
                  </a:buBlip>
                  <a:defRPr sz="1200">
                    <a:solidFill>
                      <a:srgbClr val="3333CC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</a:pPr>
                <a:endParaRPr lang="ru-RU" altLang="ru-RU" sz="1800" b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" name="Rectangle 208"/>
            <p:cNvSpPr>
              <a:spLocks noChangeArrowheads="1"/>
            </p:cNvSpPr>
            <p:nvPr/>
          </p:nvSpPr>
          <p:spPr bwMode="auto">
            <a:xfrm>
              <a:off x="5350" y="3181"/>
              <a:ext cx="7" cy="1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2" name="Rectangle 209"/>
            <p:cNvSpPr>
              <a:spLocks noChangeArrowheads="1"/>
            </p:cNvSpPr>
            <p:nvPr/>
          </p:nvSpPr>
          <p:spPr bwMode="auto">
            <a:xfrm>
              <a:off x="236" y="3334"/>
              <a:ext cx="82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ru-RU" altLang="ru-RU" sz="1600" b="0">
                  <a:solidFill>
                    <a:srgbClr val="000000"/>
                  </a:solidFill>
                </a:rPr>
                <a:t>* </a:t>
              </a: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3" name="Rectangle 210"/>
            <p:cNvSpPr>
              <a:spLocks noChangeArrowheads="1"/>
            </p:cNvSpPr>
            <p:nvPr/>
          </p:nvSpPr>
          <p:spPr bwMode="auto">
            <a:xfrm>
              <a:off x="330" y="3334"/>
              <a:ext cx="41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ru-RU" altLang="ru-RU" sz="1600" b="0">
                  <a:solidFill>
                    <a:srgbClr val="000000"/>
                  </a:solidFill>
                </a:rPr>
                <a:t>-</a:t>
              </a: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4" name="Rectangle 211"/>
            <p:cNvSpPr>
              <a:spLocks noChangeArrowheads="1"/>
            </p:cNvSpPr>
            <p:nvPr/>
          </p:nvSpPr>
          <p:spPr bwMode="auto">
            <a:xfrm>
              <a:off x="505" y="3334"/>
              <a:ext cx="127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ru-RU" altLang="ru-RU" sz="1600" b="0">
                  <a:solidFill>
                    <a:srgbClr val="000000"/>
                  </a:solidFill>
                </a:rPr>
                <a:t> различия достоверны</a:t>
              </a: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5" name="Rectangle 212"/>
            <p:cNvSpPr>
              <a:spLocks noChangeArrowheads="1"/>
            </p:cNvSpPr>
            <p:nvPr/>
          </p:nvSpPr>
          <p:spPr bwMode="auto">
            <a:xfrm>
              <a:off x="1893" y="3334"/>
              <a:ext cx="34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ru-RU" altLang="ru-RU" sz="1600" b="0">
                  <a:solidFill>
                    <a:srgbClr val="000000"/>
                  </a:solidFill>
                </a:rPr>
                <a:t> </a:t>
              </a: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6" name="Rectangle 213"/>
            <p:cNvSpPr>
              <a:spLocks noChangeArrowheads="1"/>
            </p:cNvSpPr>
            <p:nvPr/>
          </p:nvSpPr>
          <p:spPr bwMode="auto">
            <a:xfrm>
              <a:off x="156" y="3326"/>
              <a:ext cx="7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7" name="Rectangle 214"/>
            <p:cNvSpPr>
              <a:spLocks noChangeArrowheads="1"/>
            </p:cNvSpPr>
            <p:nvPr/>
          </p:nvSpPr>
          <p:spPr bwMode="auto">
            <a:xfrm>
              <a:off x="163" y="332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8" name="Rectangle 215"/>
            <p:cNvSpPr>
              <a:spLocks noChangeArrowheads="1"/>
            </p:cNvSpPr>
            <p:nvPr/>
          </p:nvSpPr>
          <p:spPr bwMode="auto">
            <a:xfrm>
              <a:off x="168" y="3326"/>
              <a:ext cx="231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19" name="Rectangle 216"/>
            <p:cNvSpPr>
              <a:spLocks noChangeArrowheads="1"/>
            </p:cNvSpPr>
            <p:nvPr/>
          </p:nvSpPr>
          <p:spPr bwMode="auto">
            <a:xfrm>
              <a:off x="2484" y="332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0" name="Rectangle 217"/>
            <p:cNvSpPr>
              <a:spLocks noChangeArrowheads="1"/>
            </p:cNvSpPr>
            <p:nvPr/>
          </p:nvSpPr>
          <p:spPr bwMode="auto">
            <a:xfrm>
              <a:off x="2489" y="3326"/>
              <a:ext cx="1206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1" name="Rectangle 218"/>
            <p:cNvSpPr>
              <a:spLocks noChangeArrowheads="1"/>
            </p:cNvSpPr>
            <p:nvPr/>
          </p:nvSpPr>
          <p:spPr bwMode="auto">
            <a:xfrm>
              <a:off x="3695" y="332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9"/>
            <p:cNvSpPr>
              <a:spLocks noChangeArrowheads="1"/>
            </p:cNvSpPr>
            <p:nvPr/>
          </p:nvSpPr>
          <p:spPr bwMode="auto">
            <a:xfrm>
              <a:off x="3700" y="3326"/>
              <a:ext cx="833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0"/>
            <p:cNvSpPr>
              <a:spLocks noChangeArrowheads="1"/>
            </p:cNvSpPr>
            <p:nvPr/>
          </p:nvSpPr>
          <p:spPr bwMode="auto">
            <a:xfrm>
              <a:off x="4533" y="332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4" name="Rectangle 221"/>
            <p:cNvSpPr>
              <a:spLocks noChangeArrowheads="1"/>
            </p:cNvSpPr>
            <p:nvPr/>
          </p:nvSpPr>
          <p:spPr bwMode="auto">
            <a:xfrm>
              <a:off x="4538" y="3326"/>
              <a:ext cx="81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5" name="Rectangle 222"/>
            <p:cNvSpPr>
              <a:spLocks noChangeArrowheads="1"/>
            </p:cNvSpPr>
            <p:nvPr/>
          </p:nvSpPr>
          <p:spPr bwMode="auto">
            <a:xfrm>
              <a:off x="5350" y="332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6" name="Rectangle 223"/>
            <p:cNvSpPr>
              <a:spLocks noChangeArrowheads="1"/>
            </p:cNvSpPr>
            <p:nvPr/>
          </p:nvSpPr>
          <p:spPr bwMode="auto">
            <a:xfrm>
              <a:off x="5355" y="3326"/>
              <a:ext cx="2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7" name="Rectangle 224"/>
            <p:cNvSpPr>
              <a:spLocks noChangeArrowheads="1"/>
            </p:cNvSpPr>
            <p:nvPr/>
          </p:nvSpPr>
          <p:spPr bwMode="auto">
            <a:xfrm>
              <a:off x="157" y="3330"/>
              <a:ext cx="5" cy="1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8" name="Rectangle 225"/>
            <p:cNvSpPr>
              <a:spLocks noChangeArrowheads="1"/>
            </p:cNvSpPr>
            <p:nvPr/>
          </p:nvSpPr>
          <p:spPr bwMode="auto">
            <a:xfrm>
              <a:off x="157" y="347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29" name="Rectangle 226"/>
            <p:cNvSpPr>
              <a:spLocks noChangeArrowheads="1"/>
            </p:cNvSpPr>
            <p:nvPr/>
          </p:nvSpPr>
          <p:spPr bwMode="auto">
            <a:xfrm>
              <a:off x="157" y="347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30" name="Rectangle 227"/>
            <p:cNvSpPr>
              <a:spLocks noChangeArrowheads="1"/>
            </p:cNvSpPr>
            <p:nvPr/>
          </p:nvSpPr>
          <p:spPr bwMode="auto">
            <a:xfrm>
              <a:off x="162" y="3476"/>
              <a:ext cx="5189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31" name="Rectangle 228"/>
            <p:cNvSpPr>
              <a:spLocks noChangeArrowheads="1"/>
            </p:cNvSpPr>
            <p:nvPr/>
          </p:nvSpPr>
          <p:spPr bwMode="auto">
            <a:xfrm>
              <a:off x="5351" y="3330"/>
              <a:ext cx="5" cy="14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32" name="Rectangle 229"/>
            <p:cNvSpPr>
              <a:spLocks noChangeArrowheads="1"/>
            </p:cNvSpPr>
            <p:nvPr/>
          </p:nvSpPr>
          <p:spPr bwMode="auto">
            <a:xfrm>
              <a:off x="5351" y="347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33" name="Rectangle 230"/>
            <p:cNvSpPr>
              <a:spLocks noChangeArrowheads="1"/>
            </p:cNvSpPr>
            <p:nvPr/>
          </p:nvSpPr>
          <p:spPr bwMode="auto">
            <a:xfrm>
              <a:off x="5351" y="3476"/>
              <a:ext cx="5" cy="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endParaRPr lang="ru-RU" altLang="ru-RU" sz="1800" b="0">
                <a:solidFill>
                  <a:schemeClr val="tx1"/>
                </a:solidFill>
              </a:endParaRPr>
            </a:p>
          </p:txBody>
        </p:sp>
        <p:sp>
          <p:nvSpPr>
            <p:cNvPr id="34" name="Rectangle 231"/>
            <p:cNvSpPr>
              <a:spLocks noChangeArrowheads="1"/>
            </p:cNvSpPr>
            <p:nvPr/>
          </p:nvSpPr>
          <p:spPr bwMode="auto">
            <a:xfrm>
              <a:off x="467" y="3480"/>
              <a:ext cx="27" cy="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algn="l" eaLnBrk="0" hangingPunct="0">
                <a:spcBef>
                  <a:spcPct val="20000"/>
                </a:spcBef>
                <a:defRPr sz="2400" b="1">
                  <a:solidFill>
                    <a:srgbClr val="3333CC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Blip>
                  <a:blip r:embed="rId4"/>
                </a:buBlip>
                <a:defRPr b="1">
                  <a:solidFill>
                    <a:srgbClr val="3333CC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30000"/>
                </a:spcBef>
                <a:buClr>
                  <a:srgbClr val="0033CC"/>
                </a:buClr>
                <a:buFont typeface="Wingdings" pitchFamily="2" charset="2"/>
                <a:buBlip>
                  <a:blip r:embed="rId4"/>
                </a:buBlip>
                <a:defRPr sz="1600" b="1">
                  <a:solidFill>
                    <a:srgbClr val="3333CC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600">
                  <a:solidFill>
                    <a:srgbClr val="3333CC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lnSpc>
                  <a:spcPct val="70000"/>
                </a:lnSpc>
                <a:spcBef>
                  <a:spcPct val="25000"/>
                </a:spcBef>
                <a:spcAft>
                  <a:spcPct val="25000"/>
                </a:spcAft>
                <a:buClr>
                  <a:srgbClr val="33CC33"/>
                </a:buClr>
                <a:buFont typeface="Wingdings" pitchFamily="2" charset="2"/>
                <a:buBlip>
                  <a:blip r:embed="rId4"/>
                </a:buBlip>
                <a:defRPr sz="1200">
                  <a:solidFill>
                    <a:srgbClr val="3333CC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ru-RU" altLang="ru-RU" sz="1400" b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ru-RU" altLang="ru-RU" sz="1800" b="0">
                <a:solidFill>
                  <a:schemeClr val="tx1"/>
                </a:solidFill>
              </a:endParaRPr>
            </a:p>
          </p:txBody>
        </p:sp>
      </p:grp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15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595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40E6BC-9C88-4016-821B-396BD6EF1F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160705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Гемодинамические реакции организма при воздействии высокой температуры среды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" y="1463040"/>
            <a:ext cx="7940040" cy="393192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204788" y="6362700"/>
            <a:ext cx="1487487" cy="476250"/>
          </a:xfrm>
        </p:spPr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16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566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BF8C65-E9A9-442A-B15E-F0B87102CF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1720" y="267053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Изменение линейной скорости кровотока в различных сосудах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" y="1340768"/>
            <a:ext cx="7818120" cy="475488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17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230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B14CE52-FA3B-4CDA-9042-455809E65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Влияние температуры воздуха на </a:t>
            </a:r>
            <a:r>
              <a:rPr lang="ru-RU" b="1" dirty="0" err="1">
                <a:solidFill>
                  <a:schemeClr val="bg1"/>
                </a:solidFill>
              </a:rPr>
              <a:t>влагопотери</a:t>
            </a:r>
            <a:r>
              <a:rPr lang="ru-RU" b="1" dirty="0">
                <a:solidFill>
                  <a:schemeClr val="bg1"/>
                </a:solidFill>
              </a:rPr>
              <a:t> человека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1340768"/>
            <a:ext cx="8138160" cy="47244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18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504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1065F9A-BE88-4168-88D3-8C66EC895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58841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Вредные и (или) опасные факторы производственной среды и трудового процесса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 dirty="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386280"/>
              </p:ext>
            </p:extLst>
          </p:nvPr>
        </p:nvGraphicFramePr>
        <p:xfrm>
          <a:off x="4967472" y="1124745"/>
          <a:ext cx="4069024" cy="5184575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3989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701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kumimoji="0" lang="ru-RU" altLang="ru-RU" sz="8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Наименование вредного и (или) опасного фактора                                      производственной среды и трудового процесса</a:t>
                      </a:r>
                      <a:endParaRPr kumimoji="0" lang="ru-RU" altLang="ru-RU" sz="8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Биологический фактор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3.1.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Микроорганизмы-продуценты, живые клетки и споры, содержащиеся в бактериальных препаратах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3.2.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Патогенные микроорганизмы - возбудители особо опасных инфекционных заболеваний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4" action="ppaction://hlinkfile"/>
                        </a:rPr>
                        <a:t>&lt;8&gt;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3.3.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Патогенные микроорганизмы - возбудители </a:t>
                      </a:r>
                      <a:r>
                        <a:rPr kumimoji="0" lang="ru-RU" altLang="ru-RU" sz="850" b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высококонтагиозных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 эпидемических заболеваний человека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4" action="ppaction://hlinkfile"/>
                        </a:rPr>
                        <a:t>&lt;8&gt;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0125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3.4.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Патогенные микроорганизмы - возбудители инфекционных болезней, выделяемые в самостоятельные нозологические группы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4" action="ppaction://hlinkfile"/>
                        </a:rPr>
                        <a:t>&lt;8&gt;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045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3.5.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Условно-патогенные микроорганизмы (возбудители оппортунистических инфекций)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4" action="ppaction://hlinkfile"/>
                        </a:rPr>
                        <a:t>&lt;8&gt;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Тяжесть трудового процесса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5" action="ppaction://hlinkfile"/>
                        </a:rPr>
                        <a:t>&lt;9&gt;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4.1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Физическая динамическая нагрузка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4.2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Масса поднимаемого и перемещаемого груза вручную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4.3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Стереотипные рабочие движения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4.4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Статическая нагрузка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4.5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Рабочая поза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4.6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Наклоны корпуса тела работника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4.7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Перемещение в пространстве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Напряженность трудового процесса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5.1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Длительность сосредоточенного наблюдения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6" action="ppaction://hlinkfile"/>
                        </a:rPr>
                        <a:t>&lt;10&gt;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5.2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Плотность сигналов (световых, звуковых) и сообщений в единицу времени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6" action="ppaction://hlinkfile"/>
                        </a:rPr>
                        <a:t>&lt;10&gt;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5.3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Число производственных объектов одновременного наблюдения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6" action="ppaction://hlinkfile"/>
                        </a:rPr>
                        <a:t>&lt;10&gt;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5.4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Нагрузка на слуховой анализатор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6" action="ppaction://hlinkfile"/>
                        </a:rPr>
                        <a:t>&lt;10&gt;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5.5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Активное наблюдение за ходом производственного процесса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6" action="ppaction://hlinkfile"/>
                        </a:rPr>
                        <a:t>&lt;10&gt;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5.6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Работа с оптическими приборами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6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5.7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Нагрузка на голосовой аппарат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</a:tbl>
          </a:graphicData>
        </a:graphic>
      </p:graphicFrame>
      <p:graphicFrame>
        <p:nvGraphicFramePr>
          <p:cNvPr id="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26626105"/>
              </p:ext>
            </p:extLst>
          </p:nvPr>
        </p:nvGraphicFramePr>
        <p:xfrm>
          <a:off x="32114" y="1091510"/>
          <a:ext cx="4755910" cy="521781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66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9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530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№ п/п</a:t>
                      </a:r>
                      <a:endParaRPr kumimoji="0" lang="ru-RU" altLang="ru-RU" sz="8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Наименование вредного и (или) опасного фактора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1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производственной среды и трудового процесса</a:t>
                      </a:r>
                      <a:endParaRPr kumimoji="0" lang="ru-RU" altLang="ru-RU" sz="85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Физические факторы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Микроклимат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7" action="ppaction://hlinkfile"/>
                        </a:rPr>
                        <a:t>&lt;1&gt;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1.1.1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Температура воздуха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1.1.2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Относительная влажность воздуха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1.1.3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Скорость движения воздуха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1.1.4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Тепловое излучение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Аэрозоли преимущественно фиброгенного действия (АПФД)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8" action="ppaction://hlinkfile"/>
                        </a:rPr>
                        <a:t>&lt;2&gt;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1.3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Виброакустические факторы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9" action="ppaction://hlinkfile"/>
                        </a:rPr>
                        <a:t>&lt;3&gt;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1.3.1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Шум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1.3.2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Инфразвук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1.3.3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Ультразвук воздушный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1.3.4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Общая и локальная вибрация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1.4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Световая среда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1.4.1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Освещенность рабочей поверхности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0" action="ppaction://hlinkfile"/>
                        </a:rPr>
                        <a:t>&lt;4&gt;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1.4.2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Прямая блесткость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0" action="ppaction://hlinkfile"/>
                        </a:rPr>
                        <a:t>&lt;4&gt;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1.4.3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Отраженная блесткость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0" action="ppaction://hlinkfile"/>
                        </a:rPr>
                        <a:t>&lt;4&gt;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Неионизирующие излучения </a:t>
                      </a: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1" action="ppaction://hlinkfile"/>
                        </a:rPr>
                        <a:t>&lt;5&gt;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Переменное электромагнитное поле (промышленная частота 50 Гц)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Переменное электромагнитное поле радиочастотного диапазона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1.5.3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Электростатическое поле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1.5.4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Постоянное магнитное поле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1.5.5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Ультрафиолетовое излучение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1.5.6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Лазерное излучение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1.6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Ионизирующие излучения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2" action="ppaction://hlinkfile"/>
                        </a:rPr>
                        <a:t>&lt;6&gt;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1.6.1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Рентгеновское, гамма- и нейтронное излучение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28530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1.6.2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Радиоактивное загрязнение производственных помещений, элементов производственного оборудования, средств индивидуальной защиты и кожных покровов работника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658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2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Химический фактор </a:t>
                      </a: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  <a:hlinkClick r:id="rId13" action="ppaction://hlinkfile"/>
                        </a:rPr>
                        <a:t>&lt;7&gt;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b" horzOverflow="overflow"/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54273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2.1</a:t>
                      </a:r>
                      <a:endParaRPr kumimoji="0" lang="ru-RU" altLang="ru-RU" sz="850" b="0" i="0" u="none" strike="noStrike" cap="none" normalizeH="0" baseline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50" b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+mn-lt"/>
                        </a:rPr>
                        <a:t>Химические вещества и смеси, измеряемые в воздухе рабочей зоны и на кожных покровах работников, в том числе некоторые вещества биологической природы (антибиотики, витамины, гормоны, ферменты, белковые препараты), которые получают химическим синтезом и (или) для контроля содержания которых используют методы химического анализа</a:t>
                      </a:r>
                      <a:endParaRPr kumimoji="0" lang="ru-RU" altLang="ru-RU" sz="85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8525" marR="8525" marT="14025" marB="14025" horzOverflow="overflow"/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204789" y="6362700"/>
            <a:ext cx="334763" cy="476250"/>
          </a:xfrm>
        </p:spPr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1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8655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A31C33-33E3-4674-BEA2-29D1AE02AE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97762" y="132065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Изменение частоты сердечных сокращений под влиянием физической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</a:rPr>
              <a:t>и термической нагрузок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764229"/>
              </p:ext>
            </p:extLst>
          </p:nvPr>
        </p:nvGraphicFramePr>
        <p:xfrm>
          <a:off x="0" y="1556792"/>
          <a:ext cx="9074150" cy="439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6" name="Точечный рисунок" r:id="rId5" imgW="6305400" imgH="4010040" progId="Paint.Picture">
                  <p:embed/>
                </p:oleObj>
              </mc:Choice>
              <mc:Fallback>
                <p:oleObj name="Точечный рисунок" r:id="rId5" imgW="6305400" imgH="401004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556792"/>
                        <a:ext cx="9074150" cy="4392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19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63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6936BA3-C3A9-4856-ADD0-3C45D666E6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1720" y="274010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Влияние специальной одежды на тепловое состояние  работающего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Group 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5240720"/>
              </p:ext>
            </p:extLst>
          </p:nvPr>
        </p:nvGraphicFramePr>
        <p:xfrm>
          <a:off x="323528" y="1412776"/>
          <a:ext cx="8226425" cy="304172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41989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27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76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Тип одежды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Максимальное время экспозиции, мин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r"/>
                          <a:tab pos="2970213" algn="ctr"/>
                          <a:tab pos="5940425" algn="r"/>
                        </a:tabLst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Обнаженный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120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Обычная рабочая одежда, хлопок, 1 слой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90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6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Защитная одежда, хлопок, 3 слоя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45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Защитная одежда, водонепроницаемое наружное покрытие, 3 слоя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u="none" strike="noStrike" cap="none" normalizeH="0" baseline="0" dirty="0">
                        <a:ln>
                          <a:noFill/>
                        </a:ln>
                        <a:effectLst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30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Полностью изолированная одежда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20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20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11407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0440F9-6C88-4DB4-9612-1DFFE9A9AA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05803" y="116632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Рекомендуемая продолжительность термической нагрузки на рабочую </a:t>
            </a:r>
            <a:r>
              <a:rPr lang="ru-RU" b="1" dirty="0" err="1">
                <a:solidFill>
                  <a:schemeClr val="bg1"/>
                </a:solidFill>
              </a:rPr>
              <a:t>смену,ч</a:t>
            </a:r>
            <a:r>
              <a:rPr lang="ru-RU" b="1" dirty="0">
                <a:solidFill>
                  <a:schemeClr val="bg1"/>
                </a:solidFill>
              </a:rPr>
              <a:t>, в зависимости от риска перегревания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Group 19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9746613"/>
              </p:ext>
            </p:extLst>
          </p:nvPr>
        </p:nvGraphicFramePr>
        <p:xfrm>
          <a:off x="205581" y="1268760"/>
          <a:ext cx="8732838" cy="37444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20478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74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96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80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000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Класс условий труда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Риск перегревания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Рекомендуемая продолжительность пребывания на рабочем месте, час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Уровень 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обозначения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76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2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Малый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+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8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3.1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Умеренный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++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7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3.2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Высокий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+++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5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3.3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Очень высокий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++++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3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3.4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Чрезвычайно высокий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+++++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4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Критический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>
                          <a:ln>
                            <a:noFill/>
                          </a:ln>
                          <a:effectLst/>
                          <a:latin typeface="+mn-lt"/>
                        </a:rPr>
                        <a:t>+++++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+mn-lt"/>
                        </a:rPr>
                        <a:t>&gt;1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21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9956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735A45-760C-41A0-AEC2-20C24AB4A7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Использование кондиционеров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24744"/>
            <a:ext cx="6912768" cy="512164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22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3499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1F8CF59-95E2-4407-8F42-A023137250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61714" y="272698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Воздействие охлаждающего микроклимата на работоспособность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5229200"/>
            <a:ext cx="32560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1 – работа на ручном динамометре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;</a:t>
            </a: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2 – закручивание больших гаек</a:t>
            </a:r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;</a:t>
            </a:r>
          </a:p>
          <a:p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3 – p</a:t>
            </a:r>
            <a:r>
              <a:rPr lang="ru-RU" sz="1600" dirty="0">
                <a:solidFill>
                  <a:schemeClr val="bg2">
                    <a:lumMod val="75000"/>
                  </a:schemeClr>
                </a:solidFill>
              </a:rPr>
              <a:t>закручивание маленьких винтиков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606" y="1268760"/>
            <a:ext cx="7620000" cy="384048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23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7344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1A052E-853C-4817-BEFF-B744D19A6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71389" y="265048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Типы холодового стресса и комбинации климатических факторов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780295"/>
              </p:ext>
            </p:extLst>
          </p:nvPr>
        </p:nvGraphicFramePr>
        <p:xfrm>
          <a:off x="32451" y="1268760"/>
          <a:ext cx="8950325" cy="3375524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013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37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Тип холодового стресса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Факторы стресса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5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Охлаждение  всего     тела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Температура воздуха, средняя радиационная температура, подвижность воздуха, относительная влажность воздуха, физическая активность, одежда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65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Охлаждение 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конечностей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65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Охлаждение кожи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(конвективное)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Температура воздуха,  подвижность воздуха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65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Охлаждение  кожи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(кондуктивное)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Температура  поверхности одежды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5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Респираторное охлаждение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Температура воздуха,  физическая  активность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j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24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2797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E6D477-4E66-436C-A4C0-DDC3B52D34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60483" y="143277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Значения эквивалентных температур охлаждения для оценки комбинированного действия низких температур воздуха и ветра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Group 40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56164"/>
              </p:ext>
            </p:extLst>
          </p:nvPr>
        </p:nvGraphicFramePr>
        <p:xfrm>
          <a:off x="233773" y="1196752"/>
          <a:ext cx="8676454" cy="50474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473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8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3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81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296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379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37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379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066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5680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5680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568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4366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39190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Скорость ветра,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м/с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Температура воздуха, °С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10,0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4,4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-1,1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-6,7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-12,2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-17,8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-23,3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-29,0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-34,4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-40,0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-45,6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-51,1</a:t>
                      </a: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8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Эквивалентная температура охлаждения, °С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безветрие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-29,0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-34,4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-51,1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2,2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-14,4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-20,6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-26,1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-43,9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-49,4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-55,6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4,4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-36,1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-56,7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-63,9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-70,6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6,6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-20,6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-65,0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-80,0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8,8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-31,7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-39,4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-47,2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-55,0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-85,0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11,0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-25,1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-33,9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-50,6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-66,7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-75,6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-91,7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13,2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-10,6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-18,9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-27,8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-36,1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-44,4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-61,7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-78,3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-87,2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-95,6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15,4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-2,8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-11,7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-20,0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-29,0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-37,2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-46,1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-55,0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-80,6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-89,4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-98,3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42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17,6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-29,4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-38,3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-47,2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-56,1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-65,0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-73,3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-82,2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-91,1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-100,0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13067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Ветер, больше чем 17,6 м/с, дает незначительный дополнительный эффект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Незначительная опасность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Менее 1ч при сухой коже. Максимальная опасность при кажущейся безопасности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Возрастающая</a:t>
                      </a:r>
                      <a:r>
                        <a:rPr kumimoji="0" lang="en-US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опасность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Опасность обморожения в течение 1 мин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Большая опасность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Обморожение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наступает через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30 с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96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5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Отморожение стоп может иметь место при любой температуре, указанной в таблице.</a:t>
                      </a:r>
                      <a:endParaRPr kumimoji="0" lang="ru-RU" sz="105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T="45729" marB="45729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25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5809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0B8318-0F45-4570-A9C6-1370FBCC5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Требования к теплоизоляции комплекта СИЗ от холода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3680256"/>
              </p:ext>
            </p:extLst>
          </p:nvPr>
        </p:nvGraphicFramePr>
        <p:xfrm>
          <a:off x="132556" y="1268760"/>
          <a:ext cx="8878887" cy="4826001"/>
        </p:xfrm>
        <a:graphic>
          <a:graphicData uri="http://schemas.openxmlformats.org/drawingml/2006/table">
            <a:tbl>
              <a:tblPr firstRow="1">
                <a:tableStyleId>{073A0DAA-6AF3-43AB-8588-CEC1D06C72B9}</a:tableStyleId>
              </a:tblPr>
              <a:tblGrid>
                <a:gridCol w="131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64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9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3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61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978025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Климатический регион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+mj-lt"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(пояс)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222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Средняя температура </a:t>
                      </a:r>
                    </a:p>
                    <a:p>
                      <a:pPr marL="0" marR="0" lvl="0" indent="222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воздуха,</a:t>
                      </a:r>
                    </a:p>
                    <a:p>
                      <a:pPr marL="0" marR="0" lvl="0" indent="22225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°С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Наиболее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вероятная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скорость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ветра,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м/с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Должная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величина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теплизоляции</a:t>
                      </a:r>
                      <a:endParaRPr kumimoji="0" lang="ru-RU" sz="140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комплекта в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реальных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условиях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эксплуатации,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kumimoji="0" lang="ru-RU" sz="1400" u="none" strike="noStrike" cap="none" normalizeH="0" baseline="-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, °С·м</a:t>
                      </a:r>
                      <a:r>
                        <a:rPr kumimoji="0" lang="ru-RU" sz="140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/Вт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Должная величина теплоизоляции комплекта в относительно спокойном воздухе, 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kumimoji="0" lang="ru-RU" sz="1400" u="none" strike="noStrike" cap="none" normalizeH="0" baseline="-30000" dirty="0" err="1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к.в</a:t>
                      </a:r>
                      <a:r>
                        <a:rPr kumimoji="0" lang="ru-RU" sz="1400" u="none" strike="noStrike" cap="none" normalizeH="0" baseline="-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.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, °С·м</a:t>
                      </a:r>
                      <a:r>
                        <a:rPr kumimoji="0" lang="ru-RU" sz="140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/Вт, при воздухопроницаемости внешнего слоя одежды,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дм</a:t>
                      </a:r>
                      <a:r>
                        <a:rPr kumimoji="0" lang="ru-RU" sz="140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/м</a:t>
                      </a:r>
                      <a:r>
                        <a:rPr kumimoji="0" lang="ru-RU" sz="140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·с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10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20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30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40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7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IA</a:t>
                      </a:r>
                      <a:endParaRPr kumimoji="0" lang="ru-RU" sz="140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(особый)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-25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6,8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0,513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0,669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0,714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0,764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0,823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73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Б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-41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1,3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0,681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0,744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0,752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0,759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0,767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9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II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III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-18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3,6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0,442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0,518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0,534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0,551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0,569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873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III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(</a:t>
                      </a:r>
                      <a:r>
                        <a:rPr kumimoji="0" lang="en-US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II</a:t>
                      </a: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)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-9,7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5,6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0,360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0,451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0,474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0,500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</a:rPr>
                        <a:t>0,528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26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164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4EA090C-6C5E-414C-A273-7625B7933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86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67744" y="287360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Холодовой стресс, физиологические показатели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1719956" y="1844824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 bwMode="auto">
          <a:xfrm>
            <a:off x="1020804" y="1340768"/>
            <a:ext cx="7080485" cy="504056"/>
          </a:xfrm>
          <a:prstGeom prst="round2Diag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i="0" u="none" strike="noStrike" normalizeH="0" baseline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Narrow" pitchFamily="34" charset="0"/>
              </a:rPr>
              <a:t>ОСТРЫЙ ХОЛОДОВОЙ СТРЕСС</a:t>
            </a: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 bwMode="auto">
          <a:xfrm>
            <a:off x="1020804" y="2204864"/>
            <a:ext cx="1861485" cy="64807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Падение температуры кожи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 bwMode="auto">
          <a:xfrm>
            <a:off x="1005239" y="3212976"/>
            <a:ext cx="1861485" cy="64807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Пилоэрекция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«гусиная кожа»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1005238" y="4581128"/>
            <a:ext cx="1861485" cy="64807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Падение температуры мышц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 bwMode="auto">
          <a:xfrm>
            <a:off x="982335" y="5555470"/>
            <a:ext cx="2764050" cy="465818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Отморожения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 bwMode="auto">
          <a:xfrm>
            <a:off x="5356137" y="5555470"/>
            <a:ext cx="2764050" cy="465818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Общее переохлаждение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 bwMode="auto">
          <a:xfrm>
            <a:off x="3453996" y="4509120"/>
            <a:ext cx="2414147" cy="68184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Недостаточность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кровоснабжение и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 bwMode="auto">
          <a:xfrm>
            <a:off x="3453997" y="3054048"/>
            <a:ext cx="2376264" cy="1239048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Повышение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интенсивности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обмена в 5-7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7" name="Прямоугольник с двумя скругленными противолежащими углами 16"/>
          <p:cNvSpPr/>
          <p:nvPr/>
        </p:nvSpPr>
        <p:spPr bwMode="auto">
          <a:xfrm>
            <a:off x="3746385" y="2204864"/>
            <a:ext cx="1861485" cy="432048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Дрожь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Прямоугольник с двумя скругленными противолежащими углами 17"/>
          <p:cNvSpPr/>
          <p:nvPr/>
        </p:nvSpPr>
        <p:spPr bwMode="auto">
          <a:xfrm>
            <a:off x="6258702" y="2204864"/>
            <a:ext cx="1861485" cy="64807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Спазм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капилляров</a:t>
            </a:r>
            <a:endParaRPr kumimoji="0" lang="ru-RU" sz="15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 bwMode="auto">
          <a:xfrm>
            <a:off x="6239805" y="3064890"/>
            <a:ext cx="1861485" cy="648072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Снижение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теплоотдачи</a:t>
            </a:r>
          </a:p>
        </p:txBody>
      </p:sp>
      <p:sp>
        <p:nvSpPr>
          <p:cNvPr id="20" name="Прямоугольник с двумя скругленными противолежащими углами 19"/>
          <p:cNvSpPr/>
          <p:nvPr/>
        </p:nvSpPr>
        <p:spPr bwMode="auto">
          <a:xfrm>
            <a:off x="6230641" y="3937524"/>
            <a:ext cx="1861485" cy="1253438"/>
          </a:xfrm>
          <a:prstGeom prst="round2DiagRect">
            <a:avLst/>
          </a:prstGeom>
          <a:ln/>
          <a:ex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b="1" dirty="0">
                <a:solidFill>
                  <a:schemeClr val="bg1"/>
                </a:solidFill>
                <a:latin typeface="Arial Narrow" pitchFamily="34" charset="0"/>
              </a:rPr>
              <a:t>Снижение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кровообращения</a:t>
            </a:r>
          </a:p>
        </p:txBody>
      </p:sp>
      <p:sp>
        <p:nvSpPr>
          <p:cNvPr id="21" name="Стрелка вниз 20"/>
          <p:cNvSpPr/>
          <p:nvPr/>
        </p:nvSpPr>
        <p:spPr bwMode="auto">
          <a:xfrm>
            <a:off x="4476247" y="1844824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Стрелка вниз 21"/>
          <p:cNvSpPr/>
          <p:nvPr/>
        </p:nvSpPr>
        <p:spPr bwMode="auto">
          <a:xfrm>
            <a:off x="6995501" y="1845035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Стрелка вниз 22"/>
          <p:cNvSpPr/>
          <p:nvPr/>
        </p:nvSpPr>
        <p:spPr bwMode="auto">
          <a:xfrm>
            <a:off x="4452953" y="2643930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4" name="Стрелка вниз 23"/>
          <p:cNvSpPr/>
          <p:nvPr/>
        </p:nvSpPr>
        <p:spPr bwMode="auto">
          <a:xfrm>
            <a:off x="1731240" y="2852936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5" name="Стрелка вниз 24"/>
          <p:cNvSpPr/>
          <p:nvPr/>
        </p:nvSpPr>
        <p:spPr bwMode="auto">
          <a:xfrm>
            <a:off x="1717758" y="3861048"/>
            <a:ext cx="331764" cy="695028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6" name="Стрелка вниз 25"/>
          <p:cNvSpPr/>
          <p:nvPr/>
        </p:nvSpPr>
        <p:spPr bwMode="auto">
          <a:xfrm>
            <a:off x="1259632" y="5229200"/>
            <a:ext cx="331764" cy="32627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 bwMode="auto">
          <a:xfrm>
            <a:off x="2904608" y="4765616"/>
            <a:ext cx="549388" cy="324036"/>
          </a:xfrm>
          <a:prstGeom prst="righ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0" name="Стрелка вправо 29"/>
          <p:cNvSpPr/>
          <p:nvPr/>
        </p:nvSpPr>
        <p:spPr bwMode="auto">
          <a:xfrm>
            <a:off x="2904608" y="3369755"/>
            <a:ext cx="549389" cy="324036"/>
          </a:xfrm>
          <a:prstGeom prst="righ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1" name="Стрелка вправо 30"/>
          <p:cNvSpPr/>
          <p:nvPr/>
        </p:nvSpPr>
        <p:spPr bwMode="auto">
          <a:xfrm>
            <a:off x="5828105" y="3937524"/>
            <a:ext cx="430597" cy="324036"/>
          </a:xfrm>
          <a:prstGeom prst="righ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2" name="Стрелка вниз 31"/>
          <p:cNvSpPr/>
          <p:nvPr/>
        </p:nvSpPr>
        <p:spPr bwMode="auto">
          <a:xfrm>
            <a:off x="5383922" y="5190962"/>
            <a:ext cx="331764" cy="360040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3" name="Стрелка вниз 32"/>
          <p:cNvSpPr/>
          <p:nvPr/>
        </p:nvSpPr>
        <p:spPr bwMode="auto">
          <a:xfrm>
            <a:off x="7023562" y="3715678"/>
            <a:ext cx="331764" cy="221846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4" name="Стрелка влево 33"/>
          <p:cNvSpPr/>
          <p:nvPr/>
        </p:nvSpPr>
        <p:spPr bwMode="auto">
          <a:xfrm>
            <a:off x="5853285" y="4688023"/>
            <a:ext cx="362498" cy="324036"/>
          </a:xfrm>
          <a:prstGeom prst="left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27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2661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2B0ED0D-3CD1-47A7-B314-B2F3C69D9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4713" y="286089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Влияние холодового стресса на человека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6022067"/>
              </p:ext>
            </p:extLst>
          </p:nvPr>
        </p:nvGraphicFramePr>
        <p:xfrm>
          <a:off x="333784" y="1196752"/>
          <a:ext cx="8476431" cy="3958153"/>
        </p:xfrm>
        <a:graphic>
          <a:graphicData uri="http://schemas.openxmlformats.org/drawingml/2006/table">
            <a:tbl>
              <a:tblPr>
                <a:tableStyleId>{00A15C55-8517-42AA-B614-E9B94910E393}</a:tableStyleId>
              </a:tblPr>
              <a:tblGrid>
                <a:gridCol w="32413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5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606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Интенсивность холодового стресса (охлаждение тканей)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tabLst>
                          <a:tab pos="449263" algn="l"/>
                          <a:tab pos="2636838" algn="ctr"/>
                          <a:tab pos="5273675" algn="r"/>
                        </a:tabLst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Результаты охлаждения тела человека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Экстремальное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Гипотермия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61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Локальное холодовое повреждение отморожение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Онемение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32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Холодовое повреждение без замораживания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Боль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Функциональные повреждения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Острый кардиореспираторный  эффект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Ухудшение работоспособности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Отвлечение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I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Дискомфорт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5462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Отсутствие</a:t>
                      </a: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tc>
                  <a:txBody>
                    <a:bodyPr/>
                    <a:lstStyle>
                      <a:lvl1pPr marL="20638" algn="l" eaLnBrk="0" hangingPunct="0">
                        <a:spcBef>
                          <a:spcPct val="20000"/>
                        </a:spcBef>
                        <a:defRPr sz="20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16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30000"/>
                        </a:spcBef>
                        <a:buClr>
                          <a:srgbClr val="0033CC"/>
                        </a:buClr>
                        <a:buFont typeface="Wingdings" pitchFamily="2" charset="2"/>
                        <a:defRPr sz="1400" b="1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3pPr>
                      <a:lvl4pPr marL="16002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4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4pPr>
                      <a:lvl5pPr marL="2057400" indent="-228600" algn="l" eaLnBrk="0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70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>
                          <a:srgbClr val="33CC33"/>
                        </a:buClr>
                        <a:buFont typeface="Wingdings" pitchFamily="2" charset="2"/>
                        <a:defRPr sz="1000">
                          <a:solidFill>
                            <a:srgbClr val="3333CC"/>
                          </a:solidFill>
                          <a:latin typeface="Arial" pitchFamily="34" charset="0"/>
                        </a:defRPr>
                      </a:lvl9pPr>
                    </a:lstStyle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Тепловой баланс</a:t>
                      </a:r>
                      <a:endParaRPr kumimoji="0" lang="ru-RU" alt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28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078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D35DCCA-ACF8-412C-84B4-A0CAD0E907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Классификация опасных и вредных факторов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по виду воздействия на человека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" name="Прямоугольник с двумя скругленными противолежащими углами 21"/>
          <p:cNvSpPr/>
          <p:nvPr/>
        </p:nvSpPr>
        <p:spPr bwMode="auto">
          <a:xfrm>
            <a:off x="1979712" y="2708920"/>
            <a:ext cx="4864858" cy="432048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Физические</a:t>
            </a:r>
          </a:p>
        </p:txBody>
      </p:sp>
      <p:sp>
        <p:nvSpPr>
          <p:cNvPr id="23" name="Прямоугольник с двумя скругленными противолежащими углами 22"/>
          <p:cNvSpPr/>
          <p:nvPr/>
        </p:nvSpPr>
        <p:spPr bwMode="auto">
          <a:xfrm>
            <a:off x="1979712" y="3284984"/>
            <a:ext cx="4864858" cy="432048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Химические</a:t>
            </a:r>
          </a:p>
        </p:txBody>
      </p:sp>
      <p:sp>
        <p:nvSpPr>
          <p:cNvPr id="24" name="Прямоугольник с двумя скругленными противолежащими углами 23"/>
          <p:cNvSpPr/>
          <p:nvPr/>
        </p:nvSpPr>
        <p:spPr bwMode="auto">
          <a:xfrm>
            <a:off x="1979712" y="3861048"/>
            <a:ext cx="4864858" cy="432048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Биологические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25" name="Прямоугольник с двумя скругленными противолежащими углами 24"/>
          <p:cNvSpPr/>
          <p:nvPr/>
        </p:nvSpPr>
        <p:spPr bwMode="auto">
          <a:xfrm>
            <a:off x="1979712" y="4437112"/>
            <a:ext cx="4864858" cy="432048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Психофизиологические</a:t>
            </a:r>
          </a:p>
        </p:txBody>
      </p:sp>
      <p:sp>
        <p:nvSpPr>
          <p:cNvPr id="34" name="Фигура, имеющая форму буквы L 33"/>
          <p:cNvSpPr/>
          <p:nvPr/>
        </p:nvSpPr>
        <p:spPr bwMode="auto">
          <a:xfrm>
            <a:off x="1688299" y="2492896"/>
            <a:ext cx="152662" cy="2232248"/>
          </a:xfrm>
          <a:prstGeom prst="corner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6" name="Прямоугольник с двумя скругленными противолежащими углами 35"/>
          <p:cNvSpPr/>
          <p:nvPr/>
        </p:nvSpPr>
        <p:spPr bwMode="auto">
          <a:xfrm>
            <a:off x="1656184" y="1412776"/>
            <a:ext cx="5188386" cy="1152128"/>
          </a:xfrm>
          <a:prstGeom prst="round2Diag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36000" rIns="91440" bIns="360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Классификация опасных и вредных факторов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по виду воздействия на человека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7" name="Стрелка вправо 36"/>
          <p:cNvSpPr/>
          <p:nvPr/>
        </p:nvSpPr>
        <p:spPr bwMode="auto">
          <a:xfrm>
            <a:off x="1683798" y="281885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8" name="Стрелка вправо 37"/>
          <p:cNvSpPr/>
          <p:nvPr/>
        </p:nvSpPr>
        <p:spPr bwMode="auto">
          <a:xfrm>
            <a:off x="1683797" y="342900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9" name="Стрелка вправо 38"/>
          <p:cNvSpPr/>
          <p:nvPr/>
        </p:nvSpPr>
        <p:spPr bwMode="auto">
          <a:xfrm>
            <a:off x="1688299" y="4004904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0" name="Стрелка вправо 39"/>
          <p:cNvSpPr/>
          <p:nvPr/>
        </p:nvSpPr>
        <p:spPr bwMode="auto">
          <a:xfrm>
            <a:off x="1693004" y="4581128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2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082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E4FD15E-F911-443C-B657-ED5E421DB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11760" y="189837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Классификация условий труда по степени выраженности реакций терморегуляций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Group 55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521932"/>
              </p:ext>
            </p:extLst>
          </p:nvPr>
        </p:nvGraphicFramePr>
        <p:xfrm>
          <a:off x="83507" y="1196752"/>
          <a:ext cx="8894762" cy="5091111"/>
        </p:xfrm>
        <a:graphic>
          <a:graphicData uri="http://schemas.openxmlformats.org/drawingml/2006/table">
            <a:tbl>
              <a:tblPr firstRow="1" firstCol="1" bandRow="1" bandCol="1">
                <a:tableStyleId>{B301B821-A1FF-4177-AEE7-76D212191A09}</a:tableStyleId>
              </a:tblPr>
              <a:tblGrid>
                <a:gridCol w="1173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1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799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289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1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604"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Класс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условий труда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Показатели  теплового состояния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66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Теплоощущение То,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балл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Дефицит тепла (нижняя граница),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(-) </a:t>
                      </a:r>
                      <a:r>
                        <a:rPr kumimoji="0" lang="el-GR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Δ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Q</a:t>
                      </a: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kumimoji="0" lang="en-US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кДж/кг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22225" algn="ctr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Напряжение</a:t>
                      </a:r>
                    </a:p>
                    <a:p>
                      <a:pPr marL="0" marR="0" lvl="0" indent="22225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реакций</a:t>
                      </a:r>
                    </a:p>
                    <a:p>
                      <a:pPr marL="0" marR="0" lvl="0" indent="22225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терморегуляции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91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Оптимальный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4,0 (комфорт)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0,86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очень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слабое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912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Допустимый (2)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3,0 (слегка прохладно в 80 % случаев)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2,72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слабое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2965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Вредный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(3)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3.1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2,5 (слегка прохладно в 50 %, прохладно в 50% случаев)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3,35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умеренное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3.2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2,0 (прохладно в 80 %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случаев)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4,25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выраженное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04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3.3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1,5 (прохладно в 50 % , холодно  в 50 % случаев)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5,20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сильное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79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3.4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1,0 (холодно в 80 % случаев)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6,20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очень сильное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528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Опасный (4)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очень холодно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&gt; 6,20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>
                          <a:ln>
                            <a:noFill/>
                          </a:ln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  <a:latin typeface="+mn-lt"/>
                        </a:rPr>
                        <a:t>чрезмерное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91446" marR="91446" horzOverflow="overflow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29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8436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20902EA-9067-4E83-8CE7-C4BBFEFC1A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Видимое излучение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34" y="1268760"/>
            <a:ext cx="8856662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30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6323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044F386-5CA9-4E21-A541-962192571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0936" y="289121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Уровни освещенности по Европейским нормам </a:t>
            </a:r>
            <a:r>
              <a:rPr lang="en-US" b="1" dirty="0">
                <a:solidFill>
                  <a:schemeClr val="bg1"/>
                </a:solidFill>
              </a:rPr>
              <a:t>CENTC 169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" name="Рисунок 4" descr="https://base.safework.ru/iloenc?SetPict.gif&amp;nd=857100162&amp;nh=1&amp;pictid=0100000008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22" y="1116001"/>
            <a:ext cx="7452556" cy="526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31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2653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B0472E-9343-4B8D-BA62-2369CF43A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8201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Цветовая контрастность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409639"/>
              </p:ext>
            </p:extLst>
          </p:nvPr>
        </p:nvGraphicFramePr>
        <p:xfrm>
          <a:off x="209511" y="1118501"/>
          <a:ext cx="8538953" cy="5118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6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26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656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Цветовая контрастность в порядке убывания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Цвет предмета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Цвет фона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Черный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Желтый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Зеленый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Красный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Синий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Синий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Черный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Желтый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Черный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Красный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Зеленый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26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Белый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spc="10" dirty="0">
                          <a:effectLst/>
                          <a:latin typeface="+mn-lt"/>
                        </a:rPr>
                        <a:t>Черный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3344" marR="53344" marT="53343" marB="53343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 smtClean="0">
                <a:solidFill>
                  <a:schemeClr val="bg1"/>
                </a:solidFill>
              </a:rPr>
              <a:t>32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746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4CBBF3D-ECA2-445F-BA4D-DA445A3FCE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16857" y="3326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Распределение визуальных зон рабочего пространства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" name="Рисунок 3" descr="https://base.safework.ru/iloenc?SetPict.gif&amp;nd=857100162&amp;nh=1&amp;pictid=010000000D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1268760"/>
            <a:ext cx="7561109" cy="504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33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32045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C245DE4-CD2C-4B84-B160-1C03715B46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95736" y="301052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Приблизительные значения яркости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62&amp;nh=1&amp;pictid=010000000I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46" y="1340768"/>
            <a:ext cx="7910508" cy="4465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34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8718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158452-20C3-438B-A2BB-14EB57E754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67744" y="296390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Факторы, влияющие на ослепление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69752"/>
            <a:ext cx="4976783" cy="50131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38095" y="2977207"/>
            <a:ext cx="26516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1. Высота осветительной установки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96376" y="4653136"/>
            <a:ext cx="1489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2. Размер комнаты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31840" y="4345359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Больше ослепление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25841" y="4343870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Меньше ослепление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31840" y="6030528"/>
            <a:ext cx="15856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Больше ослепление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84147" y="6029039"/>
            <a:ext cx="16081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Меньше ослепление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35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3308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6F49032-489F-405F-96CC-6637994764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8201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Системы освещения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029" y="1120750"/>
            <a:ext cx="3990975" cy="5048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0671" y="2401143"/>
            <a:ext cx="1475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Общее освещение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31840" y="4149080"/>
            <a:ext cx="3119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Местное освещение и общее освещение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04494" y="5861223"/>
            <a:ext cx="2635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Общее локализованное освещение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36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3557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52CCA3B-8356-40B4-BB3A-BC73A5EF80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8201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Изменение остроты зрения с возрастом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375" y="1557337"/>
            <a:ext cx="6906736" cy="417591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62870" y="1108496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Потеря остроты</a:t>
            </a:r>
          </a:p>
          <a:p>
            <a:pPr algn="r"/>
            <a:r>
              <a:rPr lang="ru-RU" sz="16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зрения с возрастом, %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11960" y="5673104"/>
            <a:ext cx="163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b="1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Возраст (в годах)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37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2998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59635F-B92D-449B-88C4-A172E95E8C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8201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Тональность «теплых» и «холодных» цветов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217" y="1268760"/>
            <a:ext cx="5870580" cy="4968552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38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303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0D775ED-11B3-4799-B32E-DBEA59CED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Физически опасные и вредные производственные факторы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0871273"/>
              </p:ext>
            </p:extLst>
          </p:nvPr>
        </p:nvGraphicFramePr>
        <p:xfrm>
          <a:off x="0" y="1268760"/>
          <a:ext cx="9144000" cy="472041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46440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999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5236">
                <a:tc>
                  <a:txBody>
                    <a:bodyPr/>
                    <a:lstStyle/>
                    <a:p>
                      <a:r>
                        <a:rPr lang="ru-RU" sz="1400" dirty="0"/>
                        <a:t>Физически</a:t>
                      </a:r>
                      <a:r>
                        <a:rPr lang="ru-RU" sz="1400" baseline="0" dirty="0"/>
                        <a:t> опасные и вредные производственные факторы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5176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движущиеся машины и механизмы;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незащищенные подвижные элементы производственного оборудования;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передвигающиеся изделия, заготовки, материалы;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запыленность и загазованность воздуха рабочей зоны;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или пониженная температура поверхностей оборудования, материалов;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или пониженная температура воздуха рабочей зоны; повышенный уровень шума на рабочем месте;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вибрации;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инфразвуковых колебаний;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ультразвука;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повышенное или пониженное барометрическое давление в рабочей зоне и его резкое изменение;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повышенная или пониженная влажность воздуха, повышенная или пониженная подвижность воздуха;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или пониженная ионизация воздуха;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ионизирующих и лазерных излучений в рабочей зоне;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опасный уровень напряжения в электрической цепи, замыкание кото-рой может произойти через тело человека;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статического электричества;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электромагнитных излучений;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напряженность электрического поля;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напряженность магнитного поля;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отсутствие или недостаток естественного света;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недостаточная освещенность рабочей зоны;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повышенная яркость света;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пониженная контрастность;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ультрафиолетовой радиации; </a:t>
                      </a:r>
                    </a:p>
                    <a:p>
                      <a:pPr>
                        <a:defRPr/>
                      </a:pPr>
                      <a:r>
                        <a:rPr lang="ru-RU" sz="1400" kern="0" dirty="0">
                          <a:solidFill>
                            <a:schemeClr val="accent4">
                              <a:lumMod val="85000"/>
                              <a:lumOff val="15000"/>
                            </a:schemeClr>
                          </a:solidFill>
                        </a:rPr>
                        <a:t>– повышенный уровень инфракрасной радиации.</a:t>
                      </a:r>
                      <a:endParaRPr lang="ru-RU" sz="1400" dirty="0"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</a:endParaRPr>
                    </a:p>
                    <a:p>
                      <a:pPr>
                        <a:defRPr/>
                      </a:pPr>
                      <a:endParaRPr lang="ru-RU" sz="1400" dirty="0">
                        <a:solidFill>
                          <a:schemeClr val="accent4">
                            <a:lumMod val="85000"/>
                            <a:lumOff val="1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3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9299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6D4E38-A4EF-4674-B1D5-10262FF1A6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0936" y="116632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Диаграмма комфортности в зависимости от освещенности и цветовых температур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62&amp;nh=1&amp;pictid=010000000V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244" y="1052736"/>
            <a:ext cx="6587048" cy="525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t>39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2946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3C2678-6982-416C-B29D-59056FA49B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39752" y="162340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Коэффициенты отражения различных цветов и материалов, освещенных белым цветом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305087"/>
              </p:ext>
            </p:extLst>
          </p:nvPr>
        </p:nvGraphicFramePr>
        <p:xfrm>
          <a:off x="251526" y="1158898"/>
          <a:ext cx="8731250" cy="45545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5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5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Цвет/материал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Коэффициент отражения, (%)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Белый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100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Белая бумага 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80-85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Слоновой кости, лимонно-желтый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70-75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15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Ярко-желтый, светлой охры, светло-зеленый, пастельно-голубой, светло-розовый, кремовый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60-65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955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Лимонно-зеленый, бледно-серый, розовый, оранжевый, серо-голубой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50-55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Светлого дерева, голубого неба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40-45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Дуб, сухой бетон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30-35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4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Темно-красный, нежно-зеленый, коричневато-зеленый, ярко-зеленый с желтоватым оттенком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20-25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Темно-синий, пурпурный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10-15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01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>
                          <a:effectLst/>
                          <a:latin typeface="+mn-lt"/>
                        </a:rPr>
                        <a:t>Черный </a:t>
                      </a:r>
                      <a:endParaRPr lang="ru-RU" sz="140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spc="10" dirty="0">
                          <a:effectLst/>
                          <a:latin typeface="+mn-lt"/>
                        </a:rPr>
                        <a:t>0</a:t>
                      </a:r>
                      <a:endParaRPr lang="ru-RU" sz="1400" dirty="0">
                        <a:solidFill>
                          <a:srgbClr val="3366FF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2386" marR="52386" marT="52385" marB="52385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40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56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AEE4B6-8C5F-43E6-B47F-094692F04A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267744" y="198091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Регулирование светоотдачи посредством ограничения светового потока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268760"/>
            <a:ext cx="2628900" cy="48958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5776" y="3069258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Обычно это</a:t>
            </a:r>
          </a:p>
          <a:p>
            <a:pPr algn="r"/>
            <a:r>
              <a:rPr lang="ru-RU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металлическая трубка с</a:t>
            </a:r>
          </a:p>
          <a:p>
            <a:pPr algn="r"/>
            <a:r>
              <a:rPr lang="ru-RU" dirty="0">
                <a:solidFill>
                  <a:schemeClr val="accent4">
                    <a:lumMod val="95000"/>
                    <a:lumOff val="5000"/>
                  </a:schemeClr>
                </a:solidFill>
              </a:rPr>
              <a:t>«открытым» дном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41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03725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7F9091A-C4E4-4D03-8F04-9593985901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95736" y="207589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Регулирование светоотдачи посредством отражения светового потока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72&amp;nh=1&amp;pictid=0100000011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40768"/>
            <a:ext cx="65532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42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46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BD9B90-7FCA-4794-98FF-56FC0E7A41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39752" y="301052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Регулирование светоотдачи путем диффузии светового потока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72&amp;nh=1&amp;pictid=0100000013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68" y="1340768"/>
            <a:ext cx="8424863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43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3174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02EE72-012F-4781-8F74-1A83D0F0E8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44713" y="280168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Регулирование светоотдачи путем рефракции светового потока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72&amp;nh=1&amp;pictid=0100000015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03" y="1340768"/>
            <a:ext cx="8362794" cy="424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44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4799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C37119-BB92-49E3-8E7B-49B2EB31A7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8201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Вуалирующие отражения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Рисунок 3" descr="https://base.safework.ru/iloenc?SetPict.gif&amp;nd=857100172&amp;nh=1&amp;pictid=010000001700&amp;abs=&amp;crc=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484784"/>
            <a:ext cx="6769100" cy="410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45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2209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352E713-67A7-432F-81C5-66436D601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195736" y="223970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Рекомендованные типовые уровни стабильной освещенности для различных рабочих мест или визуальных  работ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766923"/>
              </p:ext>
            </p:extLst>
          </p:nvPr>
        </p:nvGraphicFramePr>
        <p:xfrm>
          <a:off x="693737" y="1268761"/>
          <a:ext cx="7756526" cy="3456383"/>
        </p:xfrm>
        <a:graphic>
          <a:graphicData uri="http://schemas.openxmlformats.org/drawingml/2006/table">
            <a:tbl>
              <a:tblPr firstRow="1" firstCol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{B301B821-A1FF-4177-AEE7-76D212191A09}</a:tableStyleId>
              </a:tblPr>
              <a:tblGrid>
                <a:gridCol w="38782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82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2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1" spc="10" baseline="0" dirty="0">
                          <a:solidFill>
                            <a:schemeClr val="bg1"/>
                          </a:solidFill>
                          <a:effectLst/>
                        </a:rPr>
                        <a:t>Место/работа </a:t>
                      </a:r>
                      <a:endParaRPr lang="ru-RU" sz="1500" b="1" baseline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1" spc="10" baseline="0" dirty="0">
                          <a:solidFill>
                            <a:schemeClr val="bg1"/>
                          </a:solidFill>
                          <a:effectLst/>
                        </a:rPr>
                        <a:t>Рекомендованный типовой уровень стабильной освещенности, </a:t>
                      </a:r>
                      <a:r>
                        <a:rPr lang="ru-RU" sz="1500" b="1" spc="10" baseline="0" dirty="0" err="1">
                          <a:solidFill>
                            <a:schemeClr val="bg1"/>
                          </a:solidFill>
                          <a:effectLst/>
                        </a:rPr>
                        <a:t>лк</a:t>
                      </a:r>
                      <a:endParaRPr lang="ru-RU" sz="1500" b="1" baseline="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Административное помещение 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500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Рабочее место с компьютером 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500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517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1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Сборочные цеха</a:t>
                      </a:r>
                      <a:endParaRPr lang="ru-RU" sz="1500" b="1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77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Черновая работа 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200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Средняя работа </a:t>
                      </a:r>
                      <a:endParaRPr lang="ru-RU" sz="1500" b="0" baseline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500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6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Тонкая работа </a:t>
                      </a:r>
                      <a:endParaRPr lang="ru-RU" sz="1500" b="0" baseline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750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643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1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Тонкая работа</a:t>
                      </a:r>
                      <a:endParaRPr lang="ru-RU" sz="1500" b="1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Сборка приборов </a:t>
                      </a:r>
                      <a:endParaRPr lang="ru-RU" sz="1500" b="0" baseline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500" b="0" spc="1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  <a:effectLst/>
                        </a:rPr>
                        <a:t>1000</a:t>
                      </a:r>
                      <a:endParaRPr lang="ru-RU" sz="1500" b="0" baseline="0" dirty="0">
                        <a:solidFill>
                          <a:schemeClr val="bg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346" marR="53346" marT="53322" marB="53322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46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1949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674D358-6A79-43CC-AB40-75420D3586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39752" y="3326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Международная классификация электромагнитных волн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767" y="1268760"/>
            <a:ext cx="5177735" cy="484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76200" algn="ctr">
                <a:solidFill>
                  <a:srgbClr val="FF33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47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8925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4B1452C-C6BD-472D-8A3C-8C22FC5D39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83768" y="307804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Классификация ионизирующего излучения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1083754"/>
              </p:ext>
            </p:extLst>
          </p:nvPr>
        </p:nvGraphicFramePr>
        <p:xfrm>
          <a:off x="107504" y="1340768"/>
          <a:ext cx="8716349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48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47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B08D84C-2FE9-4D5E-AB7C-19E94BA19F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483768" y="363208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Химически опасные и вредные производственные факторы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 bwMode="auto">
          <a:xfrm>
            <a:off x="323528" y="1628799"/>
            <a:ext cx="3312368" cy="703037"/>
          </a:xfrm>
          <a:prstGeom prst="round2DiagRect">
            <a:avLst/>
          </a:prstGeom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по характеру воздействия на организм человека 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 bwMode="auto">
          <a:xfrm>
            <a:off x="1475656" y="2420888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общетоксические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1475656" y="2996952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раздражающие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 bwMode="auto">
          <a:xfrm>
            <a:off x="1475656" y="3573016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сенсибилизирующие</a:t>
            </a: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 bwMode="auto">
          <a:xfrm>
            <a:off x="1475656" y="4149080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700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канцерогенные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 bwMode="auto">
          <a:xfrm>
            <a:off x="1475656" y="4725144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700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мутагенные</a:t>
            </a: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 bwMode="auto">
          <a:xfrm>
            <a:off x="1475656" y="5301208"/>
            <a:ext cx="2160240" cy="936104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влияющие на репродуктивную функцию</a:t>
            </a:r>
            <a:endParaRPr kumimoji="0" lang="ru-RU" sz="1700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Фигура, имеющая форму буквы L 17"/>
          <p:cNvSpPr/>
          <p:nvPr/>
        </p:nvSpPr>
        <p:spPr bwMode="auto">
          <a:xfrm>
            <a:off x="1083688" y="2362557"/>
            <a:ext cx="219406" cy="3514715"/>
          </a:xfrm>
          <a:prstGeom prst="corner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Прямоугольник с двумя скругленными противолежащими углами 18"/>
          <p:cNvSpPr/>
          <p:nvPr/>
        </p:nvSpPr>
        <p:spPr bwMode="auto">
          <a:xfrm>
            <a:off x="323528" y="1124744"/>
            <a:ext cx="8352928" cy="360040"/>
          </a:xfrm>
          <a:prstGeom prst="round2Diag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36000" rIns="91440" bIns="3600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Химически опасные и вредные производственные факторы</a:t>
            </a:r>
            <a:r>
              <a:rPr lang="en-US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 </a:t>
            </a: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классифицируются</a:t>
            </a:r>
            <a:r>
              <a:rPr lang="en-US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: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1" name="Стрелка вправо 20"/>
          <p:cNvSpPr/>
          <p:nvPr/>
        </p:nvSpPr>
        <p:spPr bwMode="auto">
          <a:xfrm>
            <a:off x="1179741" y="2564904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2" name="Стрелка вправо 21"/>
          <p:cNvSpPr/>
          <p:nvPr/>
        </p:nvSpPr>
        <p:spPr bwMode="auto">
          <a:xfrm>
            <a:off x="1184243" y="3140808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3" name="Стрелка вправо 22"/>
          <p:cNvSpPr/>
          <p:nvPr/>
        </p:nvSpPr>
        <p:spPr bwMode="auto">
          <a:xfrm>
            <a:off x="1188948" y="3680948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4" name="Стрелка вправо 23"/>
          <p:cNvSpPr/>
          <p:nvPr/>
        </p:nvSpPr>
        <p:spPr bwMode="auto">
          <a:xfrm>
            <a:off x="1193391" y="4257012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5" name="Стрелка вправо 24"/>
          <p:cNvSpPr/>
          <p:nvPr/>
        </p:nvSpPr>
        <p:spPr bwMode="auto">
          <a:xfrm>
            <a:off x="1181991" y="4859444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6" name="Стрелка вправо 25"/>
          <p:cNvSpPr/>
          <p:nvPr/>
        </p:nvSpPr>
        <p:spPr bwMode="auto">
          <a:xfrm>
            <a:off x="1208374" y="5735332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6" name="Прямоугольник с двумя скругленными противолежащими углами 35"/>
          <p:cNvSpPr/>
          <p:nvPr/>
        </p:nvSpPr>
        <p:spPr bwMode="auto">
          <a:xfrm>
            <a:off x="5354836" y="1659521"/>
            <a:ext cx="3312368" cy="703037"/>
          </a:xfrm>
          <a:prstGeom prst="round2DiagRect">
            <a:avLst/>
          </a:prstGeom>
          <a:ln/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по пути проникновения в организм человека </a:t>
            </a:r>
            <a:endParaRPr lang="ru-RU" b="1" dirty="0"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7" name="Прямоугольник с двумя скругленными противолежащими углами 36"/>
          <p:cNvSpPr/>
          <p:nvPr/>
        </p:nvSpPr>
        <p:spPr bwMode="auto">
          <a:xfrm>
            <a:off x="6516216" y="2459432"/>
            <a:ext cx="2160240" cy="681376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через дыхательные пути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38" name="Прямоугольник с двумя скругленными противолежащими углами 37"/>
          <p:cNvSpPr/>
          <p:nvPr/>
        </p:nvSpPr>
        <p:spPr bwMode="auto">
          <a:xfrm>
            <a:off x="6516216" y="3356992"/>
            <a:ext cx="2160240" cy="648072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пищеварительную систему</a:t>
            </a:r>
          </a:p>
        </p:txBody>
      </p:sp>
      <p:sp>
        <p:nvSpPr>
          <p:cNvPr id="39" name="Прямоугольник с двумя скругленными противолежащими углами 38"/>
          <p:cNvSpPr/>
          <p:nvPr/>
        </p:nvSpPr>
        <p:spPr bwMode="auto">
          <a:xfrm>
            <a:off x="6516216" y="4149080"/>
            <a:ext cx="2160240" cy="432048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кожные покровы</a:t>
            </a:r>
          </a:p>
        </p:txBody>
      </p:sp>
      <p:sp>
        <p:nvSpPr>
          <p:cNvPr id="40" name="Прямоугольник с двумя скругленными противолежащими углами 39"/>
          <p:cNvSpPr/>
          <p:nvPr/>
        </p:nvSpPr>
        <p:spPr bwMode="auto">
          <a:xfrm>
            <a:off x="6516216" y="4797152"/>
            <a:ext cx="2160240" cy="720080"/>
          </a:xfrm>
          <a:prstGeom prst="round2Diag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слизистые оболочки</a:t>
            </a:r>
          </a:p>
        </p:txBody>
      </p:sp>
      <p:sp>
        <p:nvSpPr>
          <p:cNvPr id="43" name="Фигура, имеющая форму буквы L 42"/>
          <p:cNvSpPr/>
          <p:nvPr/>
        </p:nvSpPr>
        <p:spPr bwMode="auto">
          <a:xfrm>
            <a:off x="6124248" y="2401101"/>
            <a:ext cx="219406" cy="2756091"/>
          </a:xfrm>
          <a:prstGeom prst="corner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4" name="Стрелка вправо 43"/>
          <p:cNvSpPr/>
          <p:nvPr/>
        </p:nvSpPr>
        <p:spPr bwMode="auto">
          <a:xfrm>
            <a:off x="6220301" y="2603448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6" name="Стрелка вправо 45"/>
          <p:cNvSpPr/>
          <p:nvPr/>
        </p:nvSpPr>
        <p:spPr bwMode="auto">
          <a:xfrm>
            <a:off x="6229508" y="357301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7" name="Стрелка вправо 46"/>
          <p:cNvSpPr/>
          <p:nvPr/>
        </p:nvSpPr>
        <p:spPr bwMode="auto">
          <a:xfrm>
            <a:off x="6233951" y="429555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8" name="Стрелка вправо 47"/>
          <p:cNvSpPr/>
          <p:nvPr/>
        </p:nvSpPr>
        <p:spPr bwMode="auto">
          <a:xfrm>
            <a:off x="6222551" y="501301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89851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69798DB-D911-4307-BB64-107F8D7364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57" name="Фигура, имеющая форму буквы L 56"/>
          <p:cNvSpPr/>
          <p:nvPr/>
        </p:nvSpPr>
        <p:spPr bwMode="auto">
          <a:xfrm>
            <a:off x="4482962" y="1448780"/>
            <a:ext cx="172504" cy="3708412"/>
          </a:xfrm>
          <a:prstGeom prst="corner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180101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Средства индивидуальной защиты, применяемые в газовой промышленности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 bwMode="auto">
          <a:xfrm>
            <a:off x="323528" y="1772816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Костюмы изолирующие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 bwMode="auto">
          <a:xfrm>
            <a:off x="323528" y="2348880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органов дыхания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 bwMode="auto">
          <a:xfrm>
            <a:off x="323528" y="2924944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О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дежда специальная защитная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323528" y="3501008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Средства защиты ног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 bwMode="auto">
          <a:xfrm>
            <a:off x="323528" y="4077072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рук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4" name="Прямоугольник с двумя скругленными противолежащими углами 13"/>
          <p:cNvSpPr/>
          <p:nvPr/>
        </p:nvSpPr>
        <p:spPr bwMode="auto">
          <a:xfrm>
            <a:off x="323528" y="4653136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Средства защиты головы</a:t>
            </a:r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 bwMode="auto">
          <a:xfrm>
            <a:off x="4817602" y="1772816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лица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Прямоугольник с двумя скругленными противолежащими углами 15"/>
          <p:cNvSpPr/>
          <p:nvPr/>
        </p:nvSpPr>
        <p:spPr bwMode="auto">
          <a:xfrm>
            <a:off x="4833479" y="2348880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Средства защиты глаз</a:t>
            </a:r>
          </a:p>
        </p:txBody>
      </p:sp>
      <p:sp>
        <p:nvSpPr>
          <p:cNvPr id="25" name="Фигура, имеющая форму буквы L 24"/>
          <p:cNvSpPr/>
          <p:nvPr/>
        </p:nvSpPr>
        <p:spPr bwMode="auto">
          <a:xfrm>
            <a:off x="32115" y="1412776"/>
            <a:ext cx="146015" cy="3539234"/>
          </a:xfrm>
          <a:prstGeom prst="corner">
            <a:avLst/>
          </a:prstGeom>
          <a:ln/>
          <a:ex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6" name="Прямоугольник с двумя скругленными противолежащими углами 25"/>
          <p:cNvSpPr/>
          <p:nvPr/>
        </p:nvSpPr>
        <p:spPr bwMode="auto">
          <a:xfrm>
            <a:off x="-1" y="1124744"/>
            <a:ext cx="8634027" cy="504056"/>
          </a:xfrm>
          <a:prstGeom prst="round2Diag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36000" rIns="91440" bIns="36000" numCol="1" rtlCol="0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индивидуальной защиты, применяемые в газовой промышленности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27" name="Стрелка вправо 26"/>
          <p:cNvSpPr/>
          <p:nvPr/>
        </p:nvSpPr>
        <p:spPr bwMode="auto">
          <a:xfrm>
            <a:off x="27614" y="188274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8" name="Стрелка вправо 27"/>
          <p:cNvSpPr/>
          <p:nvPr/>
        </p:nvSpPr>
        <p:spPr bwMode="auto">
          <a:xfrm>
            <a:off x="27613" y="249289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 bwMode="auto">
          <a:xfrm>
            <a:off x="32115" y="306880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0" name="Стрелка вправо 29"/>
          <p:cNvSpPr/>
          <p:nvPr/>
        </p:nvSpPr>
        <p:spPr bwMode="auto">
          <a:xfrm>
            <a:off x="36820" y="360894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1" name="Стрелка вправо 30"/>
          <p:cNvSpPr/>
          <p:nvPr/>
        </p:nvSpPr>
        <p:spPr bwMode="auto">
          <a:xfrm>
            <a:off x="41263" y="4185004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32" name="Стрелка вправо 31"/>
          <p:cNvSpPr/>
          <p:nvPr/>
        </p:nvSpPr>
        <p:spPr bwMode="auto">
          <a:xfrm>
            <a:off x="29863" y="478743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3" name="Прямоугольник с двумя скругленными противолежащими углами 42"/>
          <p:cNvSpPr/>
          <p:nvPr/>
        </p:nvSpPr>
        <p:spPr bwMode="auto">
          <a:xfrm>
            <a:off x="4860032" y="2924944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органов слуха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44" name="Прямоугольник с двумя скругленными противолежащими углами 43"/>
          <p:cNvSpPr/>
          <p:nvPr/>
        </p:nvSpPr>
        <p:spPr bwMode="auto">
          <a:xfrm>
            <a:off x="4860032" y="3501008"/>
            <a:ext cx="3816424" cy="683996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от падения с высоты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45" name="Прямоугольник с двумя скругленными противолежащими углами 44"/>
          <p:cNvSpPr/>
          <p:nvPr/>
        </p:nvSpPr>
        <p:spPr bwMode="auto">
          <a:xfrm>
            <a:off x="4860032" y="4365104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Средства защиты дерматологические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accent5">
                  <a:lumMod val="2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46" name="Прямоугольник с двумя скругленными противолежащими углами 45"/>
          <p:cNvSpPr/>
          <p:nvPr/>
        </p:nvSpPr>
        <p:spPr bwMode="auto">
          <a:xfrm>
            <a:off x="4860032" y="4941168"/>
            <a:ext cx="3816424" cy="432048"/>
          </a:xfrm>
          <a:prstGeom prst="round2Diag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  <a:ex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accent5">
                    <a:lumMod val="25000"/>
                  </a:schemeClr>
                </a:solidFill>
                <a:effectLst/>
                <a:latin typeface="Arial Narrow" pitchFamily="34" charset="0"/>
              </a:rPr>
              <a:t>Средства защиты комплексные</a:t>
            </a:r>
          </a:p>
        </p:txBody>
      </p:sp>
      <p:sp>
        <p:nvSpPr>
          <p:cNvPr id="51" name="Стрелка вправо 50"/>
          <p:cNvSpPr/>
          <p:nvPr/>
        </p:nvSpPr>
        <p:spPr bwMode="auto">
          <a:xfrm>
            <a:off x="4498303" y="188274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2" name="Стрелка вправо 51"/>
          <p:cNvSpPr/>
          <p:nvPr/>
        </p:nvSpPr>
        <p:spPr bwMode="auto">
          <a:xfrm>
            <a:off x="4498302" y="249289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3" name="Стрелка вправо 52"/>
          <p:cNvSpPr/>
          <p:nvPr/>
        </p:nvSpPr>
        <p:spPr bwMode="auto">
          <a:xfrm>
            <a:off x="4502804" y="306880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4" name="Стрелка вправо 53"/>
          <p:cNvSpPr/>
          <p:nvPr/>
        </p:nvSpPr>
        <p:spPr bwMode="auto">
          <a:xfrm>
            <a:off x="4507509" y="3608940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5" name="Стрелка вправо 54"/>
          <p:cNvSpPr/>
          <p:nvPr/>
        </p:nvSpPr>
        <p:spPr bwMode="auto">
          <a:xfrm>
            <a:off x="4492110" y="4436952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6" name="Стрелка вправо 55"/>
          <p:cNvSpPr/>
          <p:nvPr/>
        </p:nvSpPr>
        <p:spPr bwMode="auto">
          <a:xfrm>
            <a:off x="4500552" y="5013016"/>
            <a:ext cx="295914" cy="216184"/>
          </a:xfrm>
          <a:prstGeom prst="rightArrow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49</a:t>
            </a:fld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3100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39DC111-BC25-44AF-815D-0DD2D1AA17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763688" y="2708920"/>
            <a:ext cx="5781197" cy="1470025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 Narrow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bg1"/>
                </a:solidFill>
                <a:latin typeface="Arial Narrow" pitchFamily="34" charset="0"/>
              </a:defRPr>
            </a:lvl9pPr>
          </a:lstStyle>
          <a:p>
            <a:pPr algn="ctr"/>
            <a:r>
              <a:rPr lang="ru-RU" sz="4400" kern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09071824"/>
      </p:ext>
    </p:extLst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50B82F-FC5D-4BD9-806A-72B523DC9C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solidFill>
                  <a:schemeClr val="bg1"/>
                </a:solidFill>
              </a:rPr>
              <a:t>Биологические опасные и вредные производственные факторы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901784"/>
              </p:ext>
            </p:extLst>
          </p:nvPr>
        </p:nvGraphicFramePr>
        <p:xfrm>
          <a:off x="611560" y="1340768"/>
          <a:ext cx="8217668" cy="186801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50000" endA="300" endPos="38500" dist="50800" dir="5400000" sy="-100000" algn="bl" rotWithShape="0"/>
                </a:effectLst>
                <a:tableStyleId>{5C22544A-7EE6-4342-B048-85BDC9FD1C3A}</a:tableStyleId>
              </a:tblPr>
              <a:tblGrid>
                <a:gridCol w="82176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985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Биологические опасные и вредные производственные факторы</a:t>
                      </a:r>
                      <a:r>
                        <a:rPr lang="en-US" b="1" dirty="0">
                          <a:solidFill>
                            <a:schemeClr val="bg1"/>
                          </a:solidFill>
                        </a:rPr>
                        <a:t>:</a:t>
                      </a:r>
                      <a:endParaRPr lang="ru-RU" dirty="0"/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82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– патогенные микроорганизмы (бактерии, вирусы, риккетсии, спирохеты, грибы, простейшие) и продукты их жизнедеятельности;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8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kern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– микроорганизмы (растения и животные).</a:t>
                      </a:r>
                      <a:endParaRPr lang="ru-RU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cell3D prstMaterial="dkEdge">
                      <a:bevel h="50800" prst="divot"/>
                      <a:lightRig rig="flood" dir="t"/>
                    </a:cell3D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5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261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E5DC6C-6D16-4F8D-ABA6-BD4AA98964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1720" y="190720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Психофизиологические опасные и вредные производственные факторы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трелка вниз 7"/>
          <p:cNvSpPr/>
          <p:nvPr/>
        </p:nvSpPr>
        <p:spPr bwMode="auto">
          <a:xfrm>
            <a:off x="2139770" y="2463490"/>
            <a:ext cx="389130" cy="692052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Стрелка вниз 9"/>
          <p:cNvSpPr/>
          <p:nvPr/>
        </p:nvSpPr>
        <p:spPr bwMode="auto">
          <a:xfrm>
            <a:off x="6453036" y="2476944"/>
            <a:ext cx="389130" cy="692052"/>
          </a:xfrm>
          <a:prstGeom prst="downArrow">
            <a:avLst/>
          </a:prstGeom>
          <a:ln/>
          <a:extLst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 bwMode="auto">
          <a:xfrm>
            <a:off x="1756932" y="1543338"/>
            <a:ext cx="5344176" cy="920152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Психофизиологические опасные и вредные производственные факторы</a:t>
            </a:r>
            <a:b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</a:b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 bwMode="auto">
          <a:xfrm>
            <a:off x="5228900" y="3197024"/>
            <a:ext cx="3600400" cy="664024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relaxedInset"/>
          </a:sp3d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Нервно-психические перегрузки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 bwMode="auto">
          <a:xfrm>
            <a:off x="40943" y="3197024"/>
            <a:ext cx="4269062" cy="664024"/>
          </a:xfrm>
          <a:prstGeom prst="round2DiagRect">
            <a:avLst/>
          </a:prstGeom>
          <a:ln/>
          <a:effectLst>
            <a:outerShdw blurRad="50800" dist="38100" algn="l" rotWithShape="0">
              <a:prstClr val="black">
                <a:alpha val="40000"/>
              </a:prstClr>
            </a:outerShdw>
            <a:reflection blurRad="6350" stA="52000" endA="300" endPos="35000" dir="5400000" sy="-100000" algn="bl" rotWithShape="0"/>
          </a:effectLst>
          <a:scene3d>
            <a:camera prst="orthographicFront"/>
            <a:lightRig rig="threePt" dir="t"/>
          </a:scene3d>
          <a:sp3d>
            <a:bevelT prst="slope"/>
          </a:sp3d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Физические перегрузки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6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441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D15F8F-0487-4696-B0B0-74CB2B55D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051720" y="194333"/>
            <a:ext cx="70030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Классификация химических опасных и вредных производственных </a:t>
            </a:r>
          </a:p>
          <a:p>
            <a:pPr lvl="0" algn="ctr"/>
            <a:r>
              <a:rPr lang="ru-RU" b="1" dirty="0">
                <a:solidFill>
                  <a:schemeClr val="bg1"/>
                </a:solidFill>
              </a:rPr>
              <a:t>факторов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535988"/>
              </p:ext>
            </p:extLst>
          </p:nvPr>
        </p:nvGraphicFramePr>
        <p:xfrm>
          <a:off x="150132" y="1196752"/>
          <a:ext cx="5331112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1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По</a:t>
                      </a:r>
                      <a:r>
                        <a:rPr lang="ru-RU" sz="1600" baseline="0" dirty="0"/>
                        <a:t> характеру воздействия на организм хи</a:t>
                      </a:r>
                      <a:r>
                        <a:rPr lang="en-US" sz="1600" baseline="0" dirty="0"/>
                        <a:t>v</a:t>
                      </a:r>
                      <a:r>
                        <a:rPr lang="ru-RU" sz="1600" baseline="0" dirty="0" err="1"/>
                        <a:t>ические</a:t>
                      </a:r>
                      <a:r>
                        <a:rPr lang="ru-RU" sz="1600" baseline="0" dirty="0"/>
                        <a:t> вещества делятся на</a:t>
                      </a:r>
                      <a:r>
                        <a:rPr lang="en-US" sz="1600" baseline="0" dirty="0"/>
                        <a:t>: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общетоксические (вызывают острые отравления)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раздражающие (вызывают воспаление верхних дыхательных путей)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c</a:t>
                      </a:r>
                      <a:r>
                        <a:rPr lang="ru-RU" sz="1600" baseline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енсибилизирующие</a:t>
                      </a: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(вызывают аллергические реакции)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мутагенные</a:t>
                      </a: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(вызывают изменение генетического кода клеток, наследственной информации)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600" baseline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влияющие на репродуктивную функцию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600" baseline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канцерогенные (вызывающие развитие опухолей)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 err="1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фиброгенные</a:t>
                      </a: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(воздействие вещества, при котором в легких происходит разрастание соединительной ткани, нарушающее нормальное строение и функции органа)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3750854"/>
              </p:ext>
            </p:extLst>
          </p:nvPr>
        </p:nvGraphicFramePr>
        <p:xfrm>
          <a:off x="5754248" y="1196752"/>
          <a:ext cx="3228528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/>
                        <a:t>По степени токсичности вещества </a:t>
                      </a:r>
                      <a:br>
                        <a:rPr lang="ru-RU" sz="1600" dirty="0"/>
                      </a:br>
                      <a:r>
                        <a:rPr lang="ru-RU" sz="1600" dirty="0"/>
                        <a:t>делят на 4 класса</a:t>
                      </a:r>
                      <a:r>
                        <a:rPr lang="en-US" sz="1600" dirty="0"/>
                        <a:t>:</a:t>
                      </a:r>
                      <a:endParaRPr lang="ru-RU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en-US" sz="16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1-</a:t>
                      </a:r>
                      <a:r>
                        <a:rPr lang="ru-RU" sz="160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й</a:t>
                      </a: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– чрезвычайно токсичные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600" baseline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2-й – высокотоксичные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600" baseline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3-й – умеренно токсичные</a:t>
                      </a:r>
                      <a:r>
                        <a:rPr lang="en-US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;</a:t>
                      </a:r>
                      <a:endParaRPr lang="ru-RU" sz="1600" baseline="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600" baseline="0" dirty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4-й – малотоксичные.</a:t>
                      </a:r>
                      <a:endParaRPr lang="ru-RU" sz="16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7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073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0B0A56B-45C6-4999-A010-EFF6D39FBE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46574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79712" y="373356"/>
            <a:ext cx="70030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chemeClr val="bg1"/>
                </a:solidFill>
              </a:rPr>
              <a:t>Классификация биологических факторов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2144713" y="6362700"/>
            <a:ext cx="6999287" cy="476250"/>
          </a:xfrm>
        </p:spPr>
        <p:txBody>
          <a:bodyPr/>
          <a:lstStyle/>
          <a:p>
            <a:r>
              <a:rPr lang="ru-RU" sz="1800">
                <a:solidFill>
                  <a:schemeClr val="bg1"/>
                </a:solidFill>
              </a:rPr>
              <a:t>Опасные и вредные производственные факторы в нефтегазовой отрасли. Средства защиты от опасных и вредных производственных факторов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259632" y="1675280"/>
            <a:ext cx="7691207" cy="432048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Ферментные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 препараты, биостимуляторы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259632" y="2224871"/>
            <a:ext cx="7692381" cy="768337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Инфицированный материал, а также зараженный или подозрительный на заражение микроорганизмами 3-4-й групп патогенности (опасности) или гельминтами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259632" y="3107056"/>
            <a:ext cx="7692381" cy="856702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Материалы, зараженные или подозрительные на заражение, в  </a:t>
            </a:r>
            <a:r>
              <a:rPr kumimoji="0" lang="ru-RU" sz="1600" b="1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т.ч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. </a:t>
            </a:r>
            <a:r>
              <a:rPr lang="ru-RU" sz="1600" b="1" dirty="0">
                <a:solidFill>
                  <a:schemeClr val="bg1"/>
                </a:solidFill>
                <a:latin typeface="Arial Narrow" pitchFamily="34" charset="0"/>
              </a:rPr>
              <a:t>м</a:t>
            </a: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икроорганизмами 1-2-й групп патогенности (опасности), вирусами гепатито</a:t>
            </a:r>
            <a:r>
              <a:rPr lang="ru-RU" sz="1600" b="1" dirty="0">
                <a:solidFill>
                  <a:schemeClr val="bg1"/>
                </a:solidFill>
                <a:latin typeface="Arial Narrow" pitchFamily="34" charset="0"/>
              </a:rPr>
              <a:t>в В и С, СПИД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1259632" y="4086816"/>
            <a:ext cx="7700385" cy="432048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>
                <a:solidFill>
                  <a:schemeClr val="bg1"/>
                </a:solidFill>
                <a:latin typeface="Arial Narrow" pitchFamily="34" charset="0"/>
              </a:rPr>
              <a:t>Биологические токсины</a:t>
            </a:r>
            <a:r>
              <a:rPr lang="en-US" sz="1600" b="1" dirty="0">
                <a:solidFill>
                  <a:schemeClr val="bg1"/>
                </a:solidFill>
                <a:latin typeface="Arial Narrow" pitchFamily="34" charset="0"/>
              </a:rPr>
              <a:t>: </a:t>
            </a:r>
            <a:r>
              <a:rPr lang="ru-RU" sz="1600" b="1" dirty="0">
                <a:solidFill>
                  <a:schemeClr val="bg1"/>
                </a:solidFill>
                <a:latin typeface="Arial Narrow" pitchFamily="34" charset="0"/>
              </a:rPr>
              <a:t>яды животных, рыб, растений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1259632" y="4653413"/>
            <a:ext cx="7700385" cy="1439883"/>
          </a:xfrm>
          <a:prstGeom prst="roundRect">
            <a:avLst/>
          </a:prstGeom>
          <a:ln/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Пыль животного и растительного происхождения (с примесью диоксида кремния, зерновая, лубяная. Хлопчатобумажная, хлопковая, льняная, шерстяная, пуховая, натурального шелка, хлопковая мука (по белку), мучная, древесная твердых пород деревьев, торфа, хмеля, конопли, </a:t>
            </a:r>
            <a:r>
              <a:rPr kumimoji="0" lang="ru-RU" sz="1600" b="1" i="0" u="none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кепафа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, джута, табака и др.), в </a:t>
            </a:r>
            <a:r>
              <a:rPr kumimoji="0" lang="ru-RU" sz="1600" b="1" i="0" u="none" strike="noStrike" cap="none" normalizeH="0" dirty="0" err="1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т.ч</a:t>
            </a:r>
            <a:r>
              <a:rPr kumimoji="0" lang="ru-RU" sz="1600" b="1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Narrow" pitchFamily="34" charset="0"/>
              </a:rPr>
              <a:t>. с бактериальным загрязнением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464163" y="1162840"/>
            <a:ext cx="8486676" cy="432048"/>
          </a:xfrm>
          <a:prstGeom prst="roundRect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 Narrow" pitchFamily="34" charset="0"/>
              </a:rPr>
              <a:t>Классификация биологических факторов</a:t>
            </a:r>
            <a:r>
              <a:rPr kumimoji="0" lang="en-US" b="1" i="0" u="none" strike="noStrike" cap="none" normalizeH="0" baseline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latin typeface="Arial Narrow" pitchFamily="34" charset="0"/>
              </a:rPr>
              <a:t>: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latin typeface="Arial Narrow" pitchFamily="34" charset="0"/>
            </a:endParaRPr>
          </a:p>
        </p:txBody>
      </p:sp>
      <p:sp>
        <p:nvSpPr>
          <p:cNvPr id="15" name="Стрелка вправо 14"/>
          <p:cNvSpPr/>
          <p:nvPr/>
        </p:nvSpPr>
        <p:spPr bwMode="auto">
          <a:xfrm>
            <a:off x="451931" y="1675280"/>
            <a:ext cx="651453" cy="321944"/>
          </a:xfrm>
          <a:prstGeom prst="rightArrow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6" name="Стрелка вправо 15"/>
          <p:cNvSpPr/>
          <p:nvPr/>
        </p:nvSpPr>
        <p:spPr bwMode="auto">
          <a:xfrm>
            <a:off x="451931" y="2224871"/>
            <a:ext cx="651453" cy="321944"/>
          </a:xfrm>
          <a:prstGeom prst="rightArrow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7" name="Стрелка вправо 16"/>
          <p:cNvSpPr/>
          <p:nvPr/>
        </p:nvSpPr>
        <p:spPr bwMode="auto">
          <a:xfrm>
            <a:off x="451931" y="3107056"/>
            <a:ext cx="651453" cy="321944"/>
          </a:xfrm>
          <a:prstGeom prst="rightArrow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8" name="Стрелка вправо 17"/>
          <p:cNvSpPr/>
          <p:nvPr/>
        </p:nvSpPr>
        <p:spPr bwMode="auto">
          <a:xfrm>
            <a:off x="451930" y="4141868"/>
            <a:ext cx="651453" cy="321944"/>
          </a:xfrm>
          <a:prstGeom prst="rightArrow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19" name="Стрелка вправо 18"/>
          <p:cNvSpPr/>
          <p:nvPr/>
        </p:nvSpPr>
        <p:spPr bwMode="auto">
          <a:xfrm>
            <a:off x="464163" y="4653413"/>
            <a:ext cx="651453" cy="321944"/>
          </a:xfrm>
          <a:prstGeom prst="rightArrow">
            <a:avLst/>
          </a:prstGeom>
          <a:ln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5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fld id="{464C0B98-D234-40FC-8287-37E602829E90}" type="slidenum">
              <a:rPr lang="ru-RU" b="1">
                <a:solidFill>
                  <a:schemeClr val="bg1"/>
                </a:solidFill>
              </a:rPr>
              <a:pPr/>
              <a:t>8</a:t>
            </a:fld>
            <a:endParaRPr lang="ru-RU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463263"/>
      </p:ext>
    </p:extLst>
  </p:cSld>
  <p:clrMapOvr>
    <a:masterClrMapping/>
  </p:clrMapOvr>
</p:sld>
</file>

<file path=ppt/theme/theme1.xml><?xml version="1.0" encoding="utf-8"?>
<a:theme xmlns:a="http://schemas.openxmlformats.org/drawingml/2006/main" name="437TGp_bizpeople_light_ani">
  <a:themeElements>
    <a:clrScheme name="437TGp_bizpeople_light_ani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4582A7"/>
      </a:hlink>
      <a:folHlink>
        <a:srgbClr val="B2AF7A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437TGp_bizpeople_light_ani">
  <a:themeElements>
    <a:clrScheme name="Другая 1">
      <a:dk1>
        <a:srgbClr val="30311D"/>
      </a:dk1>
      <a:lt1>
        <a:srgbClr val="FFFFFF"/>
      </a:lt1>
      <a:dk2>
        <a:srgbClr val="003366"/>
      </a:dk2>
      <a:lt2>
        <a:srgbClr val="DDDDDD"/>
      </a:lt2>
      <a:accent1>
        <a:srgbClr val="7E52CC"/>
      </a:accent1>
      <a:accent2>
        <a:srgbClr val="4A9ACC"/>
      </a:accent2>
      <a:accent3>
        <a:srgbClr val="FFFFFF"/>
      </a:accent3>
      <a:accent4>
        <a:srgbClr val="272817"/>
      </a:accent4>
      <a:accent5>
        <a:srgbClr val="C0B3E2"/>
      </a:accent5>
      <a:accent6>
        <a:srgbClr val="428BB9"/>
      </a:accent6>
      <a:hlink>
        <a:srgbClr val="1E4E6C"/>
      </a:hlink>
      <a:folHlink>
        <a:srgbClr val="FFC000"/>
      </a:folHlink>
    </a:clrScheme>
    <a:fontScheme name="437TGp_bizpeople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8575" cap="flat" cmpd="sng" algn="ctr">
          <a:solidFill>
            <a:srgbClr val="FFFFFF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53882" dir="2700000" algn="ctr" rotWithShape="0">
                  <a:srgbClr val="080808">
                    <a:alpha val="50000"/>
                  </a:srgb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437TGp_bizpeople_light_ani 1">
        <a:dk1>
          <a:srgbClr val="30311D"/>
        </a:dk1>
        <a:lt1>
          <a:srgbClr val="FFFFFF"/>
        </a:lt1>
        <a:dk2>
          <a:srgbClr val="003366"/>
        </a:dk2>
        <a:lt2>
          <a:srgbClr val="DDDDDD"/>
        </a:lt2>
        <a:accent1>
          <a:srgbClr val="7E52CC"/>
        </a:accent1>
        <a:accent2>
          <a:srgbClr val="4A9ACC"/>
        </a:accent2>
        <a:accent3>
          <a:srgbClr val="FFFFFF"/>
        </a:accent3>
        <a:accent4>
          <a:srgbClr val="272817"/>
        </a:accent4>
        <a:accent5>
          <a:srgbClr val="C0B3E2"/>
        </a:accent5>
        <a:accent6>
          <a:srgbClr val="428BB9"/>
        </a:accent6>
        <a:hlink>
          <a:srgbClr val="4582A7"/>
        </a:hlink>
        <a:folHlink>
          <a:srgbClr val="B2AF7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2">
        <a:dk1>
          <a:srgbClr val="000000"/>
        </a:dk1>
        <a:lt1>
          <a:srgbClr val="FFFFFF"/>
        </a:lt1>
        <a:dk2>
          <a:srgbClr val="702424"/>
        </a:dk2>
        <a:lt2>
          <a:srgbClr val="C0C0C0"/>
        </a:lt2>
        <a:accent1>
          <a:srgbClr val="54BBBE"/>
        </a:accent1>
        <a:accent2>
          <a:srgbClr val="E49514"/>
        </a:accent2>
        <a:accent3>
          <a:srgbClr val="FFFFFF"/>
        </a:accent3>
        <a:accent4>
          <a:srgbClr val="000000"/>
        </a:accent4>
        <a:accent5>
          <a:srgbClr val="B3DADB"/>
        </a:accent5>
        <a:accent6>
          <a:srgbClr val="CF8711"/>
        </a:accent6>
        <a:hlink>
          <a:srgbClr val="6C9A42"/>
        </a:hlink>
        <a:folHlink>
          <a:srgbClr val="82A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37TGp_bizpeople_light_ani 3">
        <a:dk1>
          <a:srgbClr val="003366"/>
        </a:dk1>
        <a:lt1>
          <a:srgbClr val="FFFFFF"/>
        </a:lt1>
        <a:dk2>
          <a:srgbClr val="000000"/>
        </a:dk2>
        <a:lt2>
          <a:srgbClr val="DDDDDD"/>
        </a:lt2>
        <a:accent1>
          <a:srgbClr val="438ACB"/>
        </a:accent1>
        <a:accent2>
          <a:srgbClr val="32A287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2C927A"/>
        </a:accent6>
        <a:hlink>
          <a:srgbClr val="729943"/>
        </a:hlink>
        <a:folHlink>
          <a:srgbClr val="82B4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Специальное оформление">
  <a:themeElements>
    <a:clrScheme name="Другая 1">
      <a:dk1>
        <a:srgbClr val="0079C1"/>
      </a:dk1>
      <a:lt1>
        <a:srgbClr val="FFFFFF"/>
      </a:lt1>
      <a:dk2>
        <a:srgbClr val="3399FF"/>
      </a:dk2>
      <a:lt2>
        <a:srgbClr val="003366"/>
      </a:lt2>
      <a:accent1>
        <a:srgbClr val="0079C1"/>
      </a:accent1>
      <a:accent2>
        <a:srgbClr val="BFBFBF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Специальное оформление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FFCC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CCFF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5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FFCC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rgbClr val="CCFFFF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5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3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14345</TotalTime>
  <Words>4450</Words>
  <Application>Microsoft Office PowerPoint</Application>
  <PresentationFormat>Экран (4:3)</PresentationFormat>
  <Paragraphs>1129</Paragraphs>
  <Slides>51</Slides>
  <Notes>51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51</vt:i4>
      </vt:variant>
    </vt:vector>
  </HeadingPairs>
  <TitlesOfParts>
    <vt:vector size="63" baseType="lpstr">
      <vt:lpstr>Arial</vt:lpstr>
      <vt:lpstr>Arial Narrow</vt:lpstr>
      <vt:lpstr>Calibri</vt:lpstr>
      <vt:lpstr>Symbol</vt:lpstr>
      <vt:lpstr>Times New Roman</vt:lpstr>
      <vt:lpstr>Verdana</vt:lpstr>
      <vt:lpstr>Wingdings</vt:lpstr>
      <vt:lpstr>437TGp_bizpeople_light_ani</vt:lpstr>
      <vt:lpstr>1_437TGp_bizpeople_light_ani</vt:lpstr>
      <vt:lpstr>3_Специальное оформление</vt:lpstr>
      <vt:lpstr>Формула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ДМ_ОиВПФ</dc:title>
  <dc:creator>Лариса</dc:creator>
  <cp:lastModifiedBy>Грушевская Наталья Анатольевна</cp:lastModifiedBy>
  <cp:revision>746</cp:revision>
  <cp:lastPrinted>2014-06-19T15:35:37Z</cp:lastPrinted>
  <dcterms:created xsi:type="dcterms:W3CDTF">2013-10-06T09:58:48Z</dcterms:created>
  <dcterms:modified xsi:type="dcterms:W3CDTF">2024-12-03T14:25:04Z</dcterms:modified>
</cp:coreProperties>
</file>